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60" r:id="rId1"/>
  </p:sldMasterIdLst>
  <p:notesMasterIdLst>
    <p:notesMasterId r:id="rId13"/>
  </p:notesMasterIdLst>
  <p:sldIdLst>
    <p:sldId id="257" r:id="rId2"/>
    <p:sldId id="256" r:id="rId3"/>
    <p:sldId id="258" r:id="rId4"/>
    <p:sldId id="260" r:id="rId5"/>
    <p:sldId id="261" r:id="rId6"/>
    <p:sldId id="264" r:id="rId7"/>
    <p:sldId id="262" r:id="rId8"/>
    <p:sldId id="263" r:id="rId9"/>
    <p:sldId id="265" r:id="rId10"/>
    <p:sldId id="266"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8349" autoAdjust="0"/>
    <p:restoredTop sz="75700" autoAdjust="0"/>
  </p:normalViewPr>
  <p:slideViewPr>
    <p:cSldViewPr snapToGrid="0">
      <p:cViewPr varScale="1">
        <p:scale>
          <a:sx n="82" d="100"/>
          <a:sy n="82" d="100"/>
        </p:scale>
        <p:origin x="1548" y="90"/>
      </p:cViewPr>
      <p:guideLst/>
    </p:cSldViewPr>
  </p:slideViewPr>
  <p:notesTextViewPr>
    <p:cViewPr>
      <p:scale>
        <a:sx n="150" d="100"/>
        <a:sy n="15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_rels/drawing1.xml.rels><?xml version="1.0" encoding="UTF-8" standalone="yes"?>
<Relationships xmlns="http://schemas.openxmlformats.org/package/2006/relationships"><Relationship Id="rId1" Type="http://schemas.openxmlformats.org/officeDocument/2006/relationships/image" Target="../media/image1.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1CB6059-4227-44F8-BFB9-2CB7E8C8EBBF}" type="doc">
      <dgm:prSet loTypeId="urn:microsoft.com/office/officeart/2005/8/layout/vList3" loCatId="picture" qsTypeId="urn:microsoft.com/office/officeart/2005/8/quickstyle/3d1" qsCatId="3D" csTypeId="urn:microsoft.com/office/officeart/2005/8/colors/accent1_2" csCatId="accent1" phldr="1"/>
      <dgm:spPr/>
    </dgm:pt>
    <dgm:pt modelId="{93D5CD96-F770-4B82-8362-62B2A5DEB274}">
      <dgm:prSet phldrT="[טקסט]"/>
      <dgm:spPr/>
      <dgm:t>
        <a:bodyPr/>
        <a:lstStyle/>
        <a:p>
          <a:pPr rtl="1"/>
          <a:r>
            <a:rPr lang="en-US" dirty="0"/>
            <a:t>Claude3 AI </a:t>
          </a:r>
          <a:endParaRPr lang="he-IL" dirty="0"/>
        </a:p>
      </dgm:t>
    </dgm:pt>
    <dgm:pt modelId="{BC228062-33F7-4C98-842D-4BAB052B17EF}" type="parTrans" cxnId="{9160DCBB-E10E-4ED6-8EE5-2700B0557207}">
      <dgm:prSet/>
      <dgm:spPr/>
      <dgm:t>
        <a:bodyPr/>
        <a:lstStyle/>
        <a:p>
          <a:pPr rtl="1"/>
          <a:endParaRPr lang="he-IL"/>
        </a:p>
      </dgm:t>
    </dgm:pt>
    <dgm:pt modelId="{17F46C1F-608B-49E8-AACE-8196E9E48567}" type="sibTrans" cxnId="{9160DCBB-E10E-4ED6-8EE5-2700B0557207}">
      <dgm:prSet/>
      <dgm:spPr/>
      <dgm:t>
        <a:bodyPr/>
        <a:lstStyle/>
        <a:p>
          <a:pPr rtl="1"/>
          <a:endParaRPr lang="he-IL"/>
        </a:p>
      </dgm:t>
    </dgm:pt>
    <dgm:pt modelId="{2FA95513-BDF3-43DB-8DCF-122F979320AD}">
      <dgm:prSet phldrT="[טקסט]"/>
      <dgm:spPr/>
      <dgm:t>
        <a:bodyPr/>
        <a:lstStyle/>
        <a:p>
          <a:pPr rtl="1"/>
          <a:r>
            <a:rPr lang="en-US" dirty="0"/>
            <a:t>API</a:t>
          </a:r>
          <a:endParaRPr lang="he-IL" dirty="0"/>
        </a:p>
      </dgm:t>
    </dgm:pt>
    <dgm:pt modelId="{17F52F7A-7843-45AD-B5B7-E502572E60F4}" type="parTrans" cxnId="{8ED7B54E-0BC7-406C-9144-FF62E3467F30}">
      <dgm:prSet/>
      <dgm:spPr/>
      <dgm:t>
        <a:bodyPr/>
        <a:lstStyle/>
        <a:p>
          <a:pPr rtl="1"/>
          <a:endParaRPr lang="he-IL"/>
        </a:p>
      </dgm:t>
    </dgm:pt>
    <dgm:pt modelId="{D5483031-8792-4590-B8B5-8989EA7D8BDD}" type="sibTrans" cxnId="{8ED7B54E-0BC7-406C-9144-FF62E3467F30}">
      <dgm:prSet/>
      <dgm:spPr/>
      <dgm:t>
        <a:bodyPr/>
        <a:lstStyle/>
        <a:p>
          <a:pPr rtl="1"/>
          <a:endParaRPr lang="he-IL"/>
        </a:p>
      </dgm:t>
    </dgm:pt>
    <dgm:pt modelId="{E419D239-3E09-41E5-8149-3EF489F0701F}">
      <dgm:prSet phldrT="[טקסט]"/>
      <dgm:spPr/>
      <dgm:t>
        <a:bodyPr/>
        <a:lstStyle/>
        <a:p>
          <a:pPr rtl="1"/>
          <a:r>
            <a:rPr lang="en-US" dirty="0"/>
            <a:t>Not free…</a:t>
          </a:r>
          <a:endParaRPr lang="he-IL" dirty="0"/>
        </a:p>
      </dgm:t>
    </dgm:pt>
    <dgm:pt modelId="{310469E2-CE97-4D4D-B934-449DFA72EE52}" type="parTrans" cxnId="{B567747E-6FB2-4026-A3E7-9006FED563D4}">
      <dgm:prSet/>
      <dgm:spPr/>
      <dgm:t>
        <a:bodyPr/>
        <a:lstStyle/>
        <a:p>
          <a:pPr rtl="1"/>
          <a:endParaRPr lang="he-IL"/>
        </a:p>
      </dgm:t>
    </dgm:pt>
    <dgm:pt modelId="{3D2760D0-2F28-4FFC-A10C-BDDC8D592AA6}" type="sibTrans" cxnId="{B567747E-6FB2-4026-A3E7-9006FED563D4}">
      <dgm:prSet/>
      <dgm:spPr/>
      <dgm:t>
        <a:bodyPr/>
        <a:lstStyle/>
        <a:p>
          <a:pPr rtl="1"/>
          <a:endParaRPr lang="he-IL"/>
        </a:p>
      </dgm:t>
    </dgm:pt>
    <dgm:pt modelId="{714B7D11-9767-45B7-92D2-23DDE70B0516}" type="pres">
      <dgm:prSet presAssocID="{41CB6059-4227-44F8-BFB9-2CB7E8C8EBBF}" presName="linearFlow" presStyleCnt="0">
        <dgm:presLayoutVars>
          <dgm:dir/>
          <dgm:resizeHandles val="exact"/>
        </dgm:presLayoutVars>
      </dgm:prSet>
      <dgm:spPr/>
    </dgm:pt>
    <dgm:pt modelId="{6D762AF8-BC98-4D85-BFF9-7B0583D87DD0}" type="pres">
      <dgm:prSet presAssocID="{93D5CD96-F770-4B82-8362-62B2A5DEB274}" presName="composite" presStyleCnt="0"/>
      <dgm:spPr/>
    </dgm:pt>
    <dgm:pt modelId="{A33C0B1B-4F82-4340-AFD1-236B160E9C0C}" type="pres">
      <dgm:prSet presAssocID="{93D5CD96-F770-4B82-8362-62B2A5DEB274}" presName="imgShp" presStyleLbl="fgImgPlace1" presStyleIdx="0" presStyleCnt="3" custScaleX="175037" custScaleY="168289"/>
      <dgm:spPr/>
    </dgm:pt>
    <dgm:pt modelId="{7E47E113-39B8-4821-B279-FF9ED802B279}" type="pres">
      <dgm:prSet presAssocID="{93D5CD96-F770-4B82-8362-62B2A5DEB274}" presName="txShp" presStyleLbl="node1" presStyleIdx="0" presStyleCnt="3" custScaleX="103272" custScaleY="105914" custLinFactNeighborX="-575" custLinFactNeighborY="-619">
        <dgm:presLayoutVars>
          <dgm:bulletEnabled val="1"/>
        </dgm:presLayoutVars>
      </dgm:prSet>
      <dgm:spPr/>
    </dgm:pt>
    <dgm:pt modelId="{DEC8C9BF-7AEE-4E83-AA3F-DB2B4736FD4B}" type="pres">
      <dgm:prSet presAssocID="{17F46C1F-608B-49E8-AACE-8196E9E48567}" presName="spacing" presStyleCnt="0"/>
      <dgm:spPr/>
    </dgm:pt>
    <dgm:pt modelId="{57EDF0E7-E6D7-43DC-A3E4-779106966525}" type="pres">
      <dgm:prSet presAssocID="{2FA95513-BDF3-43DB-8DCF-122F979320AD}" presName="composite" presStyleCnt="0"/>
      <dgm:spPr/>
    </dgm:pt>
    <dgm:pt modelId="{B9BA6BAC-663B-4D8F-97A3-9FECCD6E5270}" type="pres">
      <dgm:prSet presAssocID="{2FA95513-BDF3-43DB-8DCF-122F979320AD}" presName="imgShp" presStyleLbl="fgImgPlace1" presStyleIdx="1" presStyleCnt="3" custScaleX="163737" custScaleY="154281"/>
      <dgm:spPr/>
    </dgm:pt>
    <dgm:pt modelId="{0BEFFE34-6D86-454A-AC06-FA36361E6505}" type="pres">
      <dgm:prSet presAssocID="{2FA95513-BDF3-43DB-8DCF-122F979320AD}" presName="txShp" presStyleLbl="node1" presStyleIdx="1" presStyleCnt="3" custScaleX="99336" custScaleY="87186">
        <dgm:presLayoutVars>
          <dgm:bulletEnabled val="1"/>
        </dgm:presLayoutVars>
      </dgm:prSet>
      <dgm:spPr/>
    </dgm:pt>
    <dgm:pt modelId="{5C17C061-24F8-47CA-9A0B-C307E144A356}" type="pres">
      <dgm:prSet presAssocID="{D5483031-8792-4590-B8B5-8989EA7D8BDD}" presName="spacing" presStyleCnt="0"/>
      <dgm:spPr/>
    </dgm:pt>
    <dgm:pt modelId="{15B6AEC2-B677-4049-B8B3-412AF958D02F}" type="pres">
      <dgm:prSet presAssocID="{E419D239-3E09-41E5-8149-3EF489F0701F}" presName="composite" presStyleCnt="0"/>
      <dgm:spPr/>
    </dgm:pt>
    <dgm:pt modelId="{946536BA-55B5-41F0-8322-57258119A78E}" type="pres">
      <dgm:prSet presAssocID="{E419D239-3E09-41E5-8149-3EF489F0701F}" presName="imgShp" presStyleLbl="fgImgPlace1" presStyleIdx="2" presStyleCnt="3" custScaleX="151092" custScaleY="150192"/>
      <dgm:spPr/>
    </dgm:pt>
    <dgm:pt modelId="{9C0B7971-BE18-4F29-9CC9-6456D0499E4A}" type="pres">
      <dgm:prSet presAssocID="{E419D239-3E09-41E5-8149-3EF489F0701F}" presName="txShp" presStyleLbl="node1" presStyleIdx="2" presStyleCnt="3" custScaleX="94839" custScaleY="75931">
        <dgm:presLayoutVars>
          <dgm:bulletEnabled val="1"/>
        </dgm:presLayoutVars>
      </dgm:prSet>
      <dgm:spPr/>
    </dgm:pt>
  </dgm:ptLst>
  <dgm:cxnLst>
    <dgm:cxn modelId="{E83A5924-7862-435F-95D8-4FF8BE7F3C79}" type="presOf" srcId="{2FA95513-BDF3-43DB-8DCF-122F979320AD}" destId="{0BEFFE34-6D86-454A-AC06-FA36361E6505}" srcOrd="0" destOrd="0" presId="urn:microsoft.com/office/officeart/2005/8/layout/vList3"/>
    <dgm:cxn modelId="{613F3B4C-4605-4776-96AB-ED99C031599D}" type="presOf" srcId="{41CB6059-4227-44F8-BFB9-2CB7E8C8EBBF}" destId="{714B7D11-9767-45B7-92D2-23DDE70B0516}" srcOrd="0" destOrd="0" presId="urn:microsoft.com/office/officeart/2005/8/layout/vList3"/>
    <dgm:cxn modelId="{8ED7B54E-0BC7-406C-9144-FF62E3467F30}" srcId="{41CB6059-4227-44F8-BFB9-2CB7E8C8EBBF}" destId="{2FA95513-BDF3-43DB-8DCF-122F979320AD}" srcOrd="1" destOrd="0" parTransId="{17F52F7A-7843-45AD-B5B7-E502572E60F4}" sibTransId="{D5483031-8792-4590-B8B5-8989EA7D8BDD}"/>
    <dgm:cxn modelId="{7D5D6758-E131-4E48-AA03-669E5ABD0176}" type="presOf" srcId="{93D5CD96-F770-4B82-8362-62B2A5DEB274}" destId="{7E47E113-39B8-4821-B279-FF9ED802B279}" srcOrd="0" destOrd="0" presId="urn:microsoft.com/office/officeart/2005/8/layout/vList3"/>
    <dgm:cxn modelId="{B567747E-6FB2-4026-A3E7-9006FED563D4}" srcId="{41CB6059-4227-44F8-BFB9-2CB7E8C8EBBF}" destId="{E419D239-3E09-41E5-8149-3EF489F0701F}" srcOrd="2" destOrd="0" parTransId="{310469E2-CE97-4D4D-B934-449DFA72EE52}" sibTransId="{3D2760D0-2F28-4FFC-A10C-BDDC8D592AA6}"/>
    <dgm:cxn modelId="{05B7B2A6-9D02-4AD1-AEEF-C8E70191C732}" type="presOf" srcId="{E419D239-3E09-41E5-8149-3EF489F0701F}" destId="{9C0B7971-BE18-4F29-9CC9-6456D0499E4A}" srcOrd="0" destOrd="0" presId="urn:microsoft.com/office/officeart/2005/8/layout/vList3"/>
    <dgm:cxn modelId="{9160DCBB-E10E-4ED6-8EE5-2700B0557207}" srcId="{41CB6059-4227-44F8-BFB9-2CB7E8C8EBBF}" destId="{93D5CD96-F770-4B82-8362-62B2A5DEB274}" srcOrd="0" destOrd="0" parTransId="{BC228062-33F7-4C98-842D-4BAB052B17EF}" sibTransId="{17F46C1F-608B-49E8-AACE-8196E9E48567}"/>
    <dgm:cxn modelId="{EEF6E649-3322-400F-BA3E-3DF0DF714343}" type="presParOf" srcId="{714B7D11-9767-45B7-92D2-23DDE70B0516}" destId="{6D762AF8-BC98-4D85-BFF9-7B0583D87DD0}" srcOrd="0" destOrd="0" presId="urn:microsoft.com/office/officeart/2005/8/layout/vList3"/>
    <dgm:cxn modelId="{4F0322D4-753F-4181-8396-1688D0455872}" type="presParOf" srcId="{6D762AF8-BC98-4D85-BFF9-7B0583D87DD0}" destId="{A33C0B1B-4F82-4340-AFD1-236B160E9C0C}" srcOrd="0" destOrd="0" presId="urn:microsoft.com/office/officeart/2005/8/layout/vList3"/>
    <dgm:cxn modelId="{FDE5D3CC-276B-4CBE-B839-C31A06592FA8}" type="presParOf" srcId="{6D762AF8-BC98-4D85-BFF9-7B0583D87DD0}" destId="{7E47E113-39B8-4821-B279-FF9ED802B279}" srcOrd="1" destOrd="0" presId="urn:microsoft.com/office/officeart/2005/8/layout/vList3"/>
    <dgm:cxn modelId="{4693C0F1-8B1E-456B-BC2C-3B7CAEDD87D5}" type="presParOf" srcId="{714B7D11-9767-45B7-92D2-23DDE70B0516}" destId="{DEC8C9BF-7AEE-4E83-AA3F-DB2B4736FD4B}" srcOrd="1" destOrd="0" presId="urn:microsoft.com/office/officeart/2005/8/layout/vList3"/>
    <dgm:cxn modelId="{E7DDC514-B07F-49B9-9E27-AFBA3F176EE1}" type="presParOf" srcId="{714B7D11-9767-45B7-92D2-23DDE70B0516}" destId="{57EDF0E7-E6D7-43DC-A3E4-779106966525}" srcOrd="2" destOrd="0" presId="urn:microsoft.com/office/officeart/2005/8/layout/vList3"/>
    <dgm:cxn modelId="{A7F23CE0-592D-41F0-A01C-7E3B646600F6}" type="presParOf" srcId="{57EDF0E7-E6D7-43DC-A3E4-779106966525}" destId="{B9BA6BAC-663B-4D8F-97A3-9FECCD6E5270}" srcOrd="0" destOrd="0" presId="urn:microsoft.com/office/officeart/2005/8/layout/vList3"/>
    <dgm:cxn modelId="{184339EB-0AD3-4550-A54F-3256254ACACB}" type="presParOf" srcId="{57EDF0E7-E6D7-43DC-A3E4-779106966525}" destId="{0BEFFE34-6D86-454A-AC06-FA36361E6505}" srcOrd="1" destOrd="0" presId="urn:microsoft.com/office/officeart/2005/8/layout/vList3"/>
    <dgm:cxn modelId="{C51A84B3-2031-43FF-9246-A49117E969BE}" type="presParOf" srcId="{714B7D11-9767-45B7-92D2-23DDE70B0516}" destId="{5C17C061-24F8-47CA-9A0B-C307E144A356}" srcOrd="3" destOrd="0" presId="urn:microsoft.com/office/officeart/2005/8/layout/vList3"/>
    <dgm:cxn modelId="{63FECF44-8F59-4601-ADFF-78DE9F910E1E}" type="presParOf" srcId="{714B7D11-9767-45B7-92D2-23DDE70B0516}" destId="{15B6AEC2-B677-4049-B8B3-412AF958D02F}" srcOrd="4" destOrd="0" presId="urn:microsoft.com/office/officeart/2005/8/layout/vList3"/>
    <dgm:cxn modelId="{BF46FDFB-1D94-41D1-AE76-E610F66EC35B}" type="presParOf" srcId="{15B6AEC2-B677-4049-B8B3-412AF958D02F}" destId="{946536BA-55B5-41F0-8322-57258119A78E}" srcOrd="0" destOrd="0" presId="urn:microsoft.com/office/officeart/2005/8/layout/vList3"/>
    <dgm:cxn modelId="{A1EE48CD-2432-4D9C-9DF3-3C6244F75D3F}" type="presParOf" srcId="{15B6AEC2-B677-4049-B8B3-412AF958D02F}" destId="{9C0B7971-BE18-4F29-9CC9-6456D0499E4A}"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47E113-39B8-4821-B279-FF9ED802B279}">
      <dsp:nvSpPr>
        <dsp:cNvPr id="0" name=""/>
        <dsp:cNvSpPr/>
      </dsp:nvSpPr>
      <dsp:spPr>
        <a:xfrm rot="10800000">
          <a:off x="1160683" y="209882"/>
          <a:ext cx="4012044" cy="725686"/>
        </a:xfrm>
        <a:prstGeom prst="homePlate">
          <a:avLst/>
        </a:prstGeom>
        <a:blipFill rotWithShape="1">
          <a:blip xmlns:r="http://schemas.openxmlformats.org/officeDocument/2006/relationships" r:embed="rId1">
            <a:duotone>
              <a:schemeClr val="accent1">
                <a:hueOff val="0"/>
                <a:satOff val="0"/>
                <a:lumOff val="0"/>
                <a:alphaOff val="0"/>
                <a:tint val="98000"/>
                <a:lumMod val="102000"/>
              </a:schemeClr>
              <a:schemeClr val="accent1">
                <a:hueOff val="0"/>
                <a:satOff val="0"/>
                <a:lumOff val="0"/>
                <a:alphaOff val="0"/>
                <a:shade val="98000"/>
                <a:lumMod val="98000"/>
              </a:schemeClr>
            </a:duotone>
          </a:blip>
          <a:tile tx="0" ty="0" sx="100000" sy="100000" flip="none" algn="tl"/>
        </a:blip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02139" tIns="87630" rIns="163576" bIns="87630" numCol="1" spcCol="1270" anchor="ctr" anchorCtr="0">
          <a:noAutofit/>
        </a:bodyPr>
        <a:lstStyle/>
        <a:p>
          <a:pPr marL="0" lvl="0" indent="0" algn="ctr" defTabSz="1022350" rtl="1">
            <a:lnSpc>
              <a:spcPct val="90000"/>
            </a:lnSpc>
            <a:spcBef>
              <a:spcPct val="0"/>
            </a:spcBef>
            <a:spcAft>
              <a:spcPct val="35000"/>
            </a:spcAft>
            <a:buNone/>
          </a:pPr>
          <a:r>
            <a:rPr lang="en-US" sz="2300" kern="1200" dirty="0"/>
            <a:t>Claude3 AI </a:t>
          </a:r>
          <a:endParaRPr lang="he-IL" sz="2300" kern="1200" dirty="0"/>
        </a:p>
      </dsp:txBody>
      <dsp:txXfrm rot="10800000">
        <a:off x="1342104" y="209882"/>
        <a:ext cx="3830623" cy="725686"/>
      </dsp:txXfrm>
    </dsp:sp>
    <dsp:sp modelId="{A33C0B1B-4F82-4340-AFD1-236B160E9C0C}">
      <dsp:nvSpPr>
        <dsp:cNvPr id="0" name=""/>
        <dsp:cNvSpPr/>
      </dsp:nvSpPr>
      <dsp:spPr>
        <a:xfrm>
          <a:off x="646932" y="438"/>
          <a:ext cx="1199293" cy="1153058"/>
        </a:xfrm>
        <a:prstGeom prst="ellipse">
          <a:avLst/>
        </a:prstGeom>
        <a:blipFill rotWithShape="1">
          <a:blip xmlns:r="http://schemas.openxmlformats.org/officeDocument/2006/relationships" r:embed="rId1">
            <a:duotone>
              <a:schemeClr val="accent1">
                <a:tint val="50000"/>
                <a:hueOff val="0"/>
                <a:satOff val="0"/>
                <a:lumOff val="0"/>
                <a:alphaOff val="0"/>
                <a:tint val="98000"/>
                <a:lumMod val="102000"/>
              </a:schemeClr>
              <a:schemeClr val="accent1">
                <a:tint val="50000"/>
                <a:hueOff val="0"/>
                <a:satOff val="0"/>
                <a:lumOff val="0"/>
                <a:alphaOff val="0"/>
                <a:shade val="98000"/>
                <a:lumMod val="98000"/>
              </a:schemeClr>
            </a:duotone>
          </a:blip>
          <a:tile tx="0" ty="0" sx="100000" sy="100000" flip="none" algn="tl"/>
        </a:blipFill>
        <a:ln>
          <a:noFill/>
        </a:ln>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 modelId="{0BEFFE34-6D86-454A-AC06-FA36361E6505}">
      <dsp:nvSpPr>
        <dsp:cNvPr id="0" name=""/>
        <dsp:cNvSpPr/>
      </dsp:nvSpPr>
      <dsp:spPr>
        <a:xfrm rot="10800000">
          <a:off x="1278349" y="1587879"/>
          <a:ext cx="3859134" cy="597368"/>
        </a:xfrm>
        <a:prstGeom prst="homePlate">
          <a:avLst/>
        </a:prstGeom>
        <a:blipFill rotWithShape="1">
          <a:blip xmlns:r="http://schemas.openxmlformats.org/officeDocument/2006/relationships" r:embed="rId1">
            <a:duotone>
              <a:schemeClr val="accent1">
                <a:hueOff val="0"/>
                <a:satOff val="0"/>
                <a:lumOff val="0"/>
                <a:alphaOff val="0"/>
                <a:tint val="98000"/>
                <a:lumMod val="102000"/>
              </a:schemeClr>
              <a:schemeClr val="accent1">
                <a:hueOff val="0"/>
                <a:satOff val="0"/>
                <a:lumOff val="0"/>
                <a:alphaOff val="0"/>
                <a:shade val="98000"/>
                <a:lumMod val="98000"/>
              </a:schemeClr>
            </a:duotone>
          </a:blip>
          <a:tile tx="0" ty="0" sx="100000" sy="100000" flip="none" algn="tl"/>
        </a:blip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02139" tIns="87630" rIns="163576" bIns="87630" numCol="1" spcCol="1270" anchor="ctr" anchorCtr="0">
          <a:noAutofit/>
        </a:bodyPr>
        <a:lstStyle/>
        <a:p>
          <a:pPr marL="0" lvl="0" indent="0" algn="ctr" defTabSz="1022350" rtl="1">
            <a:lnSpc>
              <a:spcPct val="90000"/>
            </a:lnSpc>
            <a:spcBef>
              <a:spcPct val="0"/>
            </a:spcBef>
            <a:spcAft>
              <a:spcPct val="35000"/>
            </a:spcAft>
            <a:buNone/>
          </a:pPr>
          <a:r>
            <a:rPr lang="en-US" sz="2300" kern="1200" dirty="0"/>
            <a:t>API</a:t>
          </a:r>
          <a:endParaRPr lang="he-IL" sz="2300" kern="1200" dirty="0"/>
        </a:p>
      </dsp:txBody>
      <dsp:txXfrm rot="10800000">
        <a:off x="1427691" y="1587879"/>
        <a:ext cx="3709792" cy="597368"/>
      </dsp:txXfrm>
    </dsp:sp>
    <dsp:sp modelId="{B9BA6BAC-663B-4D8F-97A3-9FECCD6E5270}">
      <dsp:nvSpPr>
        <dsp:cNvPr id="0" name=""/>
        <dsp:cNvSpPr/>
      </dsp:nvSpPr>
      <dsp:spPr>
        <a:xfrm>
          <a:off x="704516" y="1358023"/>
          <a:ext cx="1121869" cy="1057080"/>
        </a:xfrm>
        <a:prstGeom prst="ellipse">
          <a:avLst/>
        </a:prstGeom>
        <a:blipFill rotWithShape="1">
          <a:blip xmlns:r="http://schemas.openxmlformats.org/officeDocument/2006/relationships" r:embed="rId1">
            <a:duotone>
              <a:schemeClr val="accent1">
                <a:tint val="50000"/>
                <a:hueOff val="0"/>
                <a:satOff val="0"/>
                <a:lumOff val="0"/>
                <a:alphaOff val="0"/>
                <a:tint val="98000"/>
                <a:lumMod val="102000"/>
              </a:schemeClr>
              <a:schemeClr val="accent1">
                <a:tint val="50000"/>
                <a:hueOff val="0"/>
                <a:satOff val="0"/>
                <a:lumOff val="0"/>
                <a:alphaOff val="0"/>
                <a:shade val="98000"/>
                <a:lumMod val="98000"/>
              </a:schemeClr>
            </a:duotone>
          </a:blip>
          <a:tile tx="0" ty="0" sx="100000" sy="100000" flip="none" algn="tl"/>
        </a:blipFill>
        <a:ln>
          <a:noFill/>
        </a:ln>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 modelId="{9C0B7971-BE18-4F29-9CC9-6456D0499E4A}">
      <dsp:nvSpPr>
        <dsp:cNvPr id="0" name=""/>
        <dsp:cNvSpPr/>
      </dsp:nvSpPr>
      <dsp:spPr>
        <a:xfrm rot="10800000">
          <a:off x="1387718" y="2874036"/>
          <a:ext cx="3684428" cy="520253"/>
        </a:xfrm>
        <a:prstGeom prst="homePlate">
          <a:avLst/>
        </a:prstGeom>
        <a:blipFill rotWithShape="1">
          <a:blip xmlns:r="http://schemas.openxmlformats.org/officeDocument/2006/relationships" r:embed="rId1">
            <a:duotone>
              <a:schemeClr val="accent1">
                <a:hueOff val="0"/>
                <a:satOff val="0"/>
                <a:lumOff val="0"/>
                <a:alphaOff val="0"/>
                <a:tint val="98000"/>
                <a:lumMod val="102000"/>
              </a:schemeClr>
              <a:schemeClr val="accent1">
                <a:hueOff val="0"/>
                <a:satOff val="0"/>
                <a:lumOff val="0"/>
                <a:alphaOff val="0"/>
                <a:shade val="98000"/>
                <a:lumMod val="98000"/>
              </a:schemeClr>
            </a:duotone>
          </a:blip>
          <a:tile tx="0" ty="0" sx="100000" sy="100000" flip="none" algn="tl"/>
        </a:blip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02139" tIns="87630" rIns="163576" bIns="87630" numCol="1" spcCol="1270" anchor="ctr" anchorCtr="0">
          <a:noAutofit/>
        </a:bodyPr>
        <a:lstStyle/>
        <a:p>
          <a:pPr marL="0" lvl="0" indent="0" algn="ctr" defTabSz="1022350" rtl="1">
            <a:lnSpc>
              <a:spcPct val="90000"/>
            </a:lnSpc>
            <a:spcBef>
              <a:spcPct val="0"/>
            </a:spcBef>
            <a:spcAft>
              <a:spcPct val="35000"/>
            </a:spcAft>
            <a:buNone/>
          </a:pPr>
          <a:r>
            <a:rPr lang="en-US" sz="2300" kern="1200" dirty="0"/>
            <a:t>Not free…</a:t>
          </a:r>
          <a:endParaRPr lang="he-IL" sz="2300" kern="1200" dirty="0"/>
        </a:p>
      </dsp:txBody>
      <dsp:txXfrm rot="10800000">
        <a:off x="1517781" y="2874036"/>
        <a:ext cx="3554365" cy="520253"/>
      </dsp:txXfrm>
    </dsp:sp>
    <dsp:sp modelId="{946536BA-55B5-41F0-8322-57258119A78E}">
      <dsp:nvSpPr>
        <dsp:cNvPr id="0" name=""/>
        <dsp:cNvSpPr/>
      </dsp:nvSpPr>
      <dsp:spPr>
        <a:xfrm>
          <a:off x="769852" y="2619630"/>
          <a:ext cx="1035230" cy="1029063"/>
        </a:xfrm>
        <a:prstGeom prst="ellipse">
          <a:avLst/>
        </a:prstGeom>
        <a:blipFill rotWithShape="1">
          <a:blip xmlns:r="http://schemas.openxmlformats.org/officeDocument/2006/relationships" r:embed="rId1">
            <a:duotone>
              <a:schemeClr val="accent1">
                <a:tint val="50000"/>
                <a:hueOff val="0"/>
                <a:satOff val="0"/>
                <a:lumOff val="0"/>
                <a:alphaOff val="0"/>
                <a:tint val="98000"/>
                <a:lumMod val="102000"/>
              </a:schemeClr>
              <a:schemeClr val="accent1">
                <a:tint val="50000"/>
                <a:hueOff val="0"/>
                <a:satOff val="0"/>
                <a:lumOff val="0"/>
                <a:alphaOff val="0"/>
                <a:shade val="98000"/>
                <a:lumMod val="98000"/>
              </a:schemeClr>
            </a:duotone>
          </a:blip>
          <a:tile tx="0" ty="0" sx="100000" sy="100000" flip="none" algn="tl"/>
        </a:blipFill>
        <a:ln>
          <a:noFill/>
        </a:ln>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g>
</file>

<file path=ppt/media/image12.png>
</file>

<file path=ppt/media/image13.jpg>
</file>

<file path=ppt/media/image14.jpg>
</file>

<file path=ppt/media/image15.png>
</file>

<file path=ppt/media/image16.png>
</file>

<file path=ppt/media/image17.png>
</file>

<file path=ppt/media/image18.jpg>
</file>

<file path=ppt/media/image19.jpg>
</file>

<file path=ppt/media/image2.jpg>
</file>

<file path=ppt/media/image20.jpg>
</file>

<file path=ppt/media/image21.jpg>
</file>

<file path=ppt/media/image22.jpg>
</file>

<file path=ppt/media/image23.png>
</file>

<file path=ppt/media/image24.png>
</file>

<file path=ppt/media/image25.png>
</file>

<file path=ppt/media/image26.jp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8A29B26E-3E50-47B7-9F97-83D07D910D45}" type="datetimeFigureOut">
              <a:rPr lang="he-IL" smtClean="0"/>
              <a:t>י"א/אלול/תשפ"ד</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FD79476D-26D9-4066-9932-228705419BE0}" type="slidenum">
              <a:rPr lang="he-IL" smtClean="0"/>
              <a:t>‹#›</a:t>
            </a:fld>
            <a:endParaRPr lang="he-IL"/>
          </a:p>
        </p:txBody>
      </p:sp>
    </p:spTree>
    <p:extLst>
      <p:ext uri="{BB962C8B-B14F-4D97-AF65-F5344CB8AC3E}">
        <p14:creationId xmlns:p14="http://schemas.microsoft.com/office/powerpoint/2010/main" val="2795765666"/>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FD79476D-26D9-4066-9932-228705419BE0}" type="slidenum">
              <a:rPr lang="he-IL" smtClean="0"/>
              <a:t>1</a:t>
            </a:fld>
            <a:endParaRPr lang="he-IL"/>
          </a:p>
        </p:txBody>
      </p:sp>
    </p:spTree>
    <p:extLst>
      <p:ext uri="{BB962C8B-B14F-4D97-AF65-F5344CB8AC3E}">
        <p14:creationId xmlns:p14="http://schemas.microsoft.com/office/powerpoint/2010/main" val="26738604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dirty="0"/>
              <a:t>הסבר של תרשים</a:t>
            </a:r>
          </a:p>
          <a:p>
            <a:r>
              <a:rPr lang="he-IL" dirty="0"/>
              <a:t>להסביר שזה מאוד מסודר והגיוני ולכן השארנו את זה אבל לא פתר את </a:t>
            </a:r>
            <a:r>
              <a:rPr lang="he-IL" dirty="0" err="1"/>
              <a:t>הבעייה</a:t>
            </a:r>
            <a:endParaRPr lang="he-IL" dirty="0"/>
          </a:p>
        </p:txBody>
      </p:sp>
      <p:sp>
        <p:nvSpPr>
          <p:cNvPr id="4" name="מציין מיקום של מספר שקופית 3"/>
          <p:cNvSpPr>
            <a:spLocks noGrp="1"/>
          </p:cNvSpPr>
          <p:nvPr>
            <p:ph type="sldNum" sz="quarter" idx="5"/>
          </p:nvPr>
        </p:nvSpPr>
        <p:spPr/>
        <p:txBody>
          <a:bodyPr/>
          <a:lstStyle/>
          <a:p>
            <a:fld id="{FD79476D-26D9-4066-9932-228705419BE0}" type="slidenum">
              <a:rPr lang="he-IL" smtClean="0"/>
              <a:t>10</a:t>
            </a:fld>
            <a:endParaRPr lang="he-IL"/>
          </a:p>
        </p:txBody>
      </p:sp>
    </p:spTree>
    <p:extLst>
      <p:ext uri="{BB962C8B-B14F-4D97-AF65-F5344CB8AC3E}">
        <p14:creationId xmlns:p14="http://schemas.microsoft.com/office/powerpoint/2010/main" val="17224587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dirty="0"/>
              <a:t>הסבר על הפרויקט</a:t>
            </a:r>
          </a:p>
          <a:p>
            <a:r>
              <a:rPr lang="he-IL" dirty="0"/>
              <a:t>מטרה</a:t>
            </a:r>
          </a:p>
          <a:p>
            <a:r>
              <a:rPr lang="he-IL" dirty="0"/>
              <a:t>הספר שהשתמשנו בו </a:t>
            </a:r>
          </a:p>
          <a:p>
            <a:r>
              <a:rPr lang="he-IL" dirty="0"/>
              <a:t>המעבר למגילת אסתר</a:t>
            </a:r>
          </a:p>
          <a:p>
            <a:r>
              <a:rPr lang="he-IL" dirty="0"/>
              <a:t>הוספנו מקור לתשובה כי שאלנו אם אפשר להשתמש בפרויקט כפסק הלכה</a:t>
            </a:r>
          </a:p>
          <a:p>
            <a:r>
              <a:rPr lang="he-IL" dirty="0"/>
              <a:t>השואל בוחר את נושא השאלה</a:t>
            </a:r>
          </a:p>
          <a:p>
            <a:r>
              <a:rPr lang="he-IL" dirty="0"/>
              <a:t>יש אפשרות של הוספת נושא חדש</a:t>
            </a:r>
          </a:p>
          <a:p>
            <a:endParaRPr lang="he-IL" dirty="0"/>
          </a:p>
        </p:txBody>
      </p:sp>
      <p:sp>
        <p:nvSpPr>
          <p:cNvPr id="4" name="מציין מיקום של מספר שקופית 3"/>
          <p:cNvSpPr>
            <a:spLocks noGrp="1"/>
          </p:cNvSpPr>
          <p:nvPr>
            <p:ph type="sldNum" sz="quarter" idx="5"/>
          </p:nvPr>
        </p:nvSpPr>
        <p:spPr/>
        <p:txBody>
          <a:bodyPr/>
          <a:lstStyle/>
          <a:p>
            <a:fld id="{FD79476D-26D9-4066-9932-228705419BE0}" type="slidenum">
              <a:rPr lang="he-IL" smtClean="0"/>
              <a:t>2</a:t>
            </a:fld>
            <a:endParaRPr lang="he-IL"/>
          </a:p>
        </p:txBody>
      </p:sp>
    </p:spTree>
    <p:extLst>
      <p:ext uri="{BB962C8B-B14F-4D97-AF65-F5344CB8AC3E}">
        <p14:creationId xmlns:p14="http://schemas.microsoft.com/office/powerpoint/2010/main" val="3460593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dirty="0"/>
              <a:t>הפרויקט שלנו הוא ממש מורכב מהסיבות הבאות</a:t>
            </a:r>
            <a:br>
              <a:rPr lang="en-US" dirty="0"/>
            </a:br>
            <a:r>
              <a:rPr lang="he-IL" dirty="0"/>
              <a:t>האתגרים של הפרויקט</a:t>
            </a:r>
          </a:p>
          <a:p>
            <a:r>
              <a:rPr lang="he-IL" dirty="0"/>
              <a:t>1 מאומן רק על חמישה חומשי תורה ונביאים ולא על שאר ספרי קודש ולכן חששנו שהמודל לא יצליח להתמודד עם ספרים חדשים</a:t>
            </a:r>
          </a:p>
          <a:p>
            <a:r>
              <a:rPr lang="he-IL" dirty="0"/>
              <a:t>2 סיפרי </a:t>
            </a:r>
            <a:r>
              <a:rPr lang="he-IL" dirty="0" err="1"/>
              <a:t>ש"ות</a:t>
            </a:r>
            <a:r>
              <a:rPr lang="he-IL" dirty="0"/>
              <a:t> כתובים בצורה שלא תואמת לפרויקט (שוני אנחנו רוצות תשובות מתומצתות כמו במענה טלפוני) ולכן אנחנו חייבות להסתדר עם מודלים מוכנים</a:t>
            </a:r>
          </a:p>
          <a:p>
            <a:r>
              <a:rPr lang="he-IL" dirty="0"/>
              <a:t>3 השפה ההלכתית מורכבת מ- לשון הקודש , עברית וארמית – הקומבינציה מורכבת</a:t>
            </a:r>
          </a:p>
          <a:p>
            <a:r>
              <a:rPr lang="he-IL" dirty="0"/>
              <a:t>4 יש לנו מעט מאוד ידע בעולם הטקסטים, </a:t>
            </a:r>
            <a:r>
              <a:rPr lang="en-US" dirty="0"/>
              <a:t>NLP</a:t>
            </a:r>
            <a:r>
              <a:rPr lang="he-IL" dirty="0"/>
              <a:t> מורכב יותר מ</a:t>
            </a:r>
            <a:r>
              <a:rPr lang="en-US" dirty="0"/>
              <a:t>computer vision </a:t>
            </a:r>
            <a:r>
              <a:rPr lang="he-IL" dirty="0"/>
              <a:t> היינו צריכות ללמוד הרבה חלק מהפרויקט היה לשבת וללמוד</a:t>
            </a:r>
          </a:p>
        </p:txBody>
      </p:sp>
      <p:sp>
        <p:nvSpPr>
          <p:cNvPr id="4" name="מציין מיקום של מספר שקופית 3"/>
          <p:cNvSpPr>
            <a:spLocks noGrp="1"/>
          </p:cNvSpPr>
          <p:nvPr>
            <p:ph type="sldNum" sz="quarter" idx="5"/>
          </p:nvPr>
        </p:nvSpPr>
        <p:spPr/>
        <p:txBody>
          <a:bodyPr/>
          <a:lstStyle/>
          <a:p>
            <a:fld id="{FD79476D-26D9-4066-9932-228705419BE0}" type="slidenum">
              <a:rPr lang="he-IL" smtClean="0"/>
              <a:t>3</a:t>
            </a:fld>
            <a:endParaRPr lang="he-IL"/>
          </a:p>
        </p:txBody>
      </p:sp>
    </p:spTree>
    <p:extLst>
      <p:ext uri="{BB962C8B-B14F-4D97-AF65-F5344CB8AC3E}">
        <p14:creationId xmlns:p14="http://schemas.microsoft.com/office/powerpoint/2010/main" val="28636435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dirty="0"/>
              <a:t>2 שיטות שונות למענה לשאלות</a:t>
            </a:r>
          </a:p>
          <a:p>
            <a:r>
              <a:rPr lang="en-US" dirty="0"/>
              <a:t>LLM</a:t>
            </a:r>
            <a:r>
              <a:rPr lang="he-IL" dirty="0"/>
              <a:t> כמו מבחן – דוגמה </a:t>
            </a:r>
            <a:r>
              <a:rPr lang="en-US" dirty="0"/>
              <a:t>GPT</a:t>
            </a:r>
            <a:r>
              <a:rPr lang="he-IL" dirty="0"/>
              <a:t> (לא שומרים דאטה – מכין הסתברויות והקשרים)</a:t>
            </a:r>
          </a:p>
          <a:p>
            <a:r>
              <a:rPr lang="en-US" dirty="0"/>
              <a:t>RAG</a:t>
            </a:r>
            <a:r>
              <a:rPr lang="he-IL" dirty="0"/>
              <a:t>- מתוך הספר(שומרים את הדאטה ובכל פעם משווים את השאלה אל מול הדאטה)</a:t>
            </a:r>
          </a:p>
          <a:p>
            <a:endParaRPr lang="he-IL" dirty="0"/>
          </a:p>
          <a:p>
            <a:r>
              <a:rPr lang="he-IL" dirty="0"/>
              <a:t>התוצאה של ההבדל בין השיטות מוביל לכך ש</a:t>
            </a:r>
            <a:r>
              <a:rPr lang="en-US" dirty="0"/>
              <a:t>LLM</a:t>
            </a:r>
            <a:r>
              <a:rPr lang="he-IL" dirty="0"/>
              <a:t> לא מתייחס לסדר של המילים אלא רק מייצר הקשרים ואילו </a:t>
            </a:r>
            <a:r>
              <a:rPr lang="en-US" dirty="0"/>
              <a:t>RAG</a:t>
            </a:r>
            <a:r>
              <a:rPr lang="he-IL" dirty="0"/>
              <a:t> מתייחס לסדר של המילים</a:t>
            </a:r>
          </a:p>
          <a:p>
            <a:r>
              <a:rPr lang="he-IL" dirty="0"/>
              <a:t>בחרנו ב</a:t>
            </a:r>
            <a:r>
              <a:rPr lang="en-US" dirty="0"/>
              <a:t>RAG</a:t>
            </a:r>
            <a:r>
              <a:rPr lang="he-IL" dirty="0"/>
              <a:t> כי בהלכה צריך להתייחס לסדר של המילים ולהיות מדויקים ככה שזה מתאים יותר לבעיה שלנו</a:t>
            </a:r>
          </a:p>
        </p:txBody>
      </p:sp>
      <p:sp>
        <p:nvSpPr>
          <p:cNvPr id="4" name="מציין מיקום של מספר שקופית 3"/>
          <p:cNvSpPr>
            <a:spLocks noGrp="1"/>
          </p:cNvSpPr>
          <p:nvPr>
            <p:ph type="sldNum" sz="quarter" idx="5"/>
          </p:nvPr>
        </p:nvSpPr>
        <p:spPr/>
        <p:txBody>
          <a:bodyPr/>
          <a:lstStyle/>
          <a:p>
            <a:fld id="{FD79476D-26D9-4066-9932-228705419BE0}" type="slidenum">
              <a:rPr lang="he-IL" smtClean="0"/>
              <a:t>4</a:t>
            </a:fld>
            <a:endParaRPr lang="he-IL"/>
          </a:p>
        </p:txBody>
      </p:sp>
    </p:spTree>
    <p:extLst>
      <p:ext uri="{BB962C8B-B14F-4D97-AF65-F5344CB8AC3E}">
        <p14:creationId xmlns:p14="http://schemas.microsoft.com/office/powerpoint/2010/main" val="21041847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dirty="0"/>
              <a:t>בחלוקה ל</a:t>
            </a:r>
            <a:r>
              <a:rPr lang="en-US" dirty="0"/>
              <a:t>documents </a:t>
            </a:r>
            <a:r>
              <a:rPr lang="he-IL" dirty="0"/>
              <a:t> העיקרון הוא לא לחתוך רעיון – בשביל זה השתמשנו ב</a:t>
            </a:r>
            <a:r>
              <a:rPr lang="en-US" dirty="0"/>
              <a:t>recursive text splitter</a:t>
            </a:r>
            <a:r>
              <a:rPr lang="he-IL" dirty="0"/>
              <a:t> כי גודל חתיכה הוא מוגבל</a:t>
            </a:r>
          </a:p>
          <a:p>
            <a:r>
              <a:rPr lang="he-IL" dirty="0"/>
              <a:t>מודל הטמעה מאומן מראש על </a:t>
            </a:r>
            <a:r>
              <a:rPr lang="he-IL" dirty="0" err="1"/>
              <a:t>עיברית</a:t>
            </a:r>
            <a:r>
              <a:rPr lang="he-IL" dirty="0"/>
              <a:t> ונותן משקל לכל מילה</a:t>
            </a:r>
          </a:p>
          <a:p>
            <a:r>
              <a:rPr lang="he-IL" dirty="0" err="1"/>
              <a:t>אינטרקציה</a:t>
            </a:r>
            <a:r>
              <a:rPr lang="he-IL" dirty="0"/>
              <a:t> עם המשתמש </a:t>
            </a:r>
          </a:p>
          <a:p>
            <a:r>
              <a:rPr lang="he-IL" dirty="0"/>
              <a:t>המשתמש שולח שאלה</a:t>
            </a:r>
          </a:p>
          <a:p>
            <a:r>
              <a:rPr lang="he-IL" dirty="0"/>
              <a:t>השאלה עוברת הטמעה</a:t>
            </a:r>
          </a:p>
          <a:p>
            <a:r>
              <a:rPr lang="he-IL" dirty="0"/>
              <a:t>מופעל </a:t>
            </a:r>
            <a:r>
              <a:rPr lang="en-US" dirty="0"/>
              <a:t>cousin similarity </a:t>
            </a:r>
            <a:r>
              <a:rPr lang="he-IL" dirty="0"/>
              <a:t> (בטקסטים בד"כ עושים חיפוש עם זווית)</a:t>
            </a:r>
          </a:p>
          <a:p>
            <a:r>
              <a:rPr lang="he-IL" dirty="0"/>
              <a:t>התוצאות הגבוהות והשאלה מועברות  כטקסט למודל </a:t>
            </a:r>
            <a:r>
              <a:rPr lang="en-US" dirty="0"/>
              <a:t>LLM</a:t>
            </a:r>
            <a:r>
              <a:rPr lang="he-IL" dirty="0"/>
              <a:t> שמצייר תשובה</a:t>
            </a:r>
          </a:p>
        </p:txBody>
      </p:sp>
      <p:sp>
        <p:nvSpPr>
          <p:cNvPr id="4" name="מציין מיקום של מספר שקופית 3"/>
          <p:cNvSpPr>
            <a:spLocks noGrp="1"/>
          </p:cNvSpPr>
          <p:nvPr>
            <p:ph type="sldNum" sz="quarter" idx="5"/>
          </p:nvPr>
        </p:nvSpPr>
        <p:spPr/>
        <p:txBody>
          <a:bodyPr/>
          <a:lstStyle/>
          <a:p>
            <a:fld id="{FD79476D-26D9-4066-9932-228705419BE0}" type="slidenum">
              <a:rPr lang="he-IL" smtClean="0"/>
              <a:t>5</a:t>
            </a:fld>
            <a:endParaRPr lang="he-IL"/>
          </a:p>
        </p:txBody>
      </p:sp>
    </p:spTree>
    <p:extLst>
      <p:ext uri="{BB962C8B-B14F-4D97-AF65-F5344CB8AC3E}">
        <p14:creationId xmlns:p14="http://schemas.microsoft.com/office/powerpoint/2010/main" val="13030742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dirty="0"/>
              <a:t>תיאור הבעיה- החתיכה שבה מופיעה התשובה לא נמצאת באחד מהתוצאות הגבוהות</a:t>
            </a:r>
          </a:p>
          <a:p>
            <a:r>
              <a:rPr lang="he-IL" dirty="0"/>
              <a:t>עכשיו ננסה להבין איך עובד החלק של שיחזור המסמכים הקרובים בשביל להבין את שורש הבעיה</a:t>
            </a:r>
          </a:p>
          <a:p>
            <a:r>
              <a:rPr lang="he-IL" dirty="0"/>
              <a:t>1 חלוקה של המסמכים – לא תגרום לבעיית החיפוש</a:t>
            </a:r>
          </a:p>
          <a:p>
            <a:r>
              <a:rPr lang="he-IL" dirty="0"/>
              <a:t>2 הפיכת כל מסמך לווקטור - אולי המודל לא כל כך טוב ולא נותן משקלים טובים</a:t>
            </a:r>
          </a:p>
          <a:p>
            <a:r>
              <a:rPr lang="he-IL" dirty="0"/>
              <a:t>3 חיפוש הווקטורים הקרובים ביותר לווקטור של השאלה- אולי חסר נתונים בדאטה</a:t>
            </a:r>
          </a:p>
          <a:p>
            <a:endParaRPr lang="he-IL" dirty="0"/>
          </a:p>
          <a:p>
            <a:endParaRPr lang="he-IL" dirty="0"/>
          </a:p>
          <a:p>
            <a:endParaRPr lang="he-IL" dirty="0"/>
          </a:p>
        </p:txBody>
      </p:sp>
      <p:sp>
        <p:nvSpPr>
          <p:cNvPr id="4" name="מציין מיקום של מספר שקופית 3"/>
          <p:cNvSpPr>
            <a:spLocks noGrp="1"/>
          </p:cNvSpPr>
          <p:nvPr>
            <p:ph type="sldNum" sz="quarter" idx="5"/>
          </p:nvPr>
        </p:nvSpPr>
        <p:spPr/>
        <p:txBody>
          <a:bodyPr/>
          <a:lstStyle/>
          <a:p>
            <a:fld id="{FD79476D-26D9-4066-9932-228705419BE0}" type="slidenum">
              <a:rPr lang="he-IL" smtClean="0"/>
              <a:t>6</a:t>
            </a:fld>
            <a:endParaRPr lang="he-IL"/>
          </a:p>
        </p:txBody>
      </p:sp>
    </p:spTree>
    <p:extLst>
      <p:ext uri="{BB962C8B-B14F-4D97-AF65-F5344CB8AC3E}">
        <p14:creationId xmlns:p14="http://schemas.microsoft.com/office/powerpoint/2010/main" val="37794564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dirty="0"/>
              <a:t>לבעיה השנייה שאין מספיק דאטה ככה שהשאלה לא קרובה לתשובה</a:t>
            </a:r>
            <a:br>
              <a:rPr lang="en-US" dirty="0"/>
            </a:br>
            <a:r>
              <a:rPr lang="he-IL" dirty="0"/>
              <a:t>הוספת </a:t>
            </a:r>
            <a:r>
              <a:rPr lang="en-US" dirty="0"/>
              <a:t>metadata </a:t>
            </a:r>
            <a:r>
              <a:rPr lang="he-IL" dirty="0"/>
              <a:t> לפי הכותרת של כל סימן כתוב בכל כותרת את הנושא שבו עוסק הסימן</a:t>
            </a:r>
          </a:p>
          <a:p>
            <a:r>
              <a:rPr lang="he-IL" dirty="0"/>
              <a:t>צריך להגדיל את הגרף להסביר ציר </a:t>
            </a:r>
            <a:r>
              <a:rPr lang="en-US" dirty="0"/>
              <a:t>X</a:t>
            </a:r>
            <a:r>
              <a:rPr lang="he-IL" dirty="0"/>
              <a:t> וציר </a:t>
            </a:r>
            <a:r>
              <a:rPr lang="en-US" dirty="0"/>
              <a:t>Y</a:t>
            </a:r>
            <a:r>
              <a:rPr lang="he-IL" dirty="0"/>
              <a:t> ולהראות את התוצאות</a:t>
            </a:r>
          </a:p>
        </p:txBody>
      </p:sp>
      <p:sp>
        <p:nvSpPr>
          <p:cNvPr id="4" name="מציין מיקום של מספר שקופית 3"/>
          <p:cNvSpPr>
            <a:spLocks noGrp="1"/>
          </p:cNvSpPr>
          <p:nvPr>
            <p:ph type="sldNum" sz="quarter" idx="5"/>
          </p:nvPr>
        </p:nvSpPr>
        <p:spPr/>
        <p:txBody>
          <a:bodyPr/>
          <a:lstStyle/>
          <a:p>
            <a:fld id="{FD79476D-26D9-4066-9932-228705419BE0}" type="slidenum">
              <a:rPr lang="he-IL" smtClean="0"/>
              <a:t>7</a:t>
            </a:fld>
            <a:endParaRPr lang="he-IL"/>
          </a:p>
        </p:txBody>
      </p:sp>
    </p:spTree>
    <p:extLst>
      <p:ext uri="{BB962C8B-B14F-4D97-AF65-F5344CB8AC3E}">
        <p14:creationId xmlns:p14="http://schemas.microsoft.com/office/powerpoint/2010/main" val="12978285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dirty="0"/>
              <a:t>הבנו שהגורם לבעיה הוא הסיבה השנייה שחשבנו שהיא שהמודל </a:t>
            </a:r>
            <a:r>
              <a:rPr lang="en-US" dirty="0"/>
              <a:t>embedding </a:t>
            </a:r>
            <a:r>
              <a:rPr lang="he-IL" dirty="0"/>
              <a:t>לא כל כך מדויק(ואין לנו דרך לאמן אותו) וצריך עזרה נוספת</a:t>
            </a:r>
            <a:br>
              <a:rPr lang="en-US" dirty="0"/>
            </a:br>
            <a:r>
              <a:rPr lang="he-IL" dirty="0"/>
              <a:t>הסבר מה הוא </a:t>
            </a:r>
            <a:r>
              <a:rPr lang="en-US" dirty="0" err="1"/>
              <a:t>rerank</a:t>
            </a:r>
            <a:r>
              <a:rPr lang="en-US" dirty="0"/>
              <a:t> model</a:t>
            </a:r>
          </a:p>
          <a:p>
            <a:r>
              <a:rPr lang="he-IL" dirty="0"/>
              <a:t>מקבל את השאלה ומספר תוצאות הגבוהות שחוזרות מפונקציית החיפוש וממין אותן מחדש על פי חיפוש התשובה בתוך התוצאות</a:t>
            </a:r>
          </a:p>
          <a:p>
            <a:r>
              <a:rPr lang="he-IL" dirty="0"/>
              <a:t>פתר ממש ב 100% מהמקרים שבדקנו(בדקנו בערך 60 שאלות) ובכולן הביא את התשובה לתוצאה הראשונה!</a:t>
            </a:r>
          </a:p>
        </p:txBody>
      </p:sp>
      <p:sp>
        <p:nvSpPr>
          <p:cNvPr id="4" name="מציין מיקום של מספר שקופית 3"/>
          <p:cNvSpPr>
            <a:spLocks noGrp="1"/>
          </p:cNvSpPr>
          <p:nvPr>
            <p:ph type="sldNum" sz="quarter" idx="5"/>
          </p:nvPr>
        </p:nvSpPr>
        <p:spPr/>
        <p:txBody>
          <a:bodyPr/>
          <a:lstStyle/>
          <a:p>
            <a:fld id="{FD79476D-26D9-4066-9932-228705419BE0}" type="slidenum">
              <a:rPr lang="he-IL" smtClean="0"/>
              <a:t>8</a:t>
            </a:fld>
            <a:endParaRPr lang="he-IL"/>
          </a:p>
        </p:txBody>
      </p:sp>
    </p:spTree>
    <p:extLst>
      <p:ext uri="{BB962C8B-B14F-4D97-AF65-F5344CB8AC3E}">
        <p14:creationId xmlns:p14="http://schemas.microsoft.com/office/powerpoint/2010/main" val="28476025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dirty="0"/>
              <a:t>הבעיה – המודל שמכין את התשובה מכין תשובה לא נכונות או מידי קצרות למרות שהוא מקבל את המסמך שיש בו את התשובה</a:t>
            </a:r>
          </a:p>
          <a:p>
            <a:pPr marL="0" marR="0" lvl="0" indent="0" algn="r" defTabSz="914400" rtl="1" eaLnBrk="1" fontAlgn="auto" latinLnBrk="0" hangingPunct="1">
              <a:lnSpc>
                <a:spcPct val="100000"/>
              </a:lnSpc>
              <a:spcBef>
                <a:spcPts val="0"/>
              </a:spcBef>
              <a:spcAft>
                <a:spcPts val="0"/>
              </a:spcAft>
              <a:buClrTx/>
              <a:buSzTx/>
              <a:buFontTx/>
              <a:buNone/>
              <a:tabLst/>
              <a:defRPr/>
            </a:pPr>
            <a:r>
              <a:rPr lang="he-IL" dirty="0"/>
              <a:t>עכשיו ננסה להבין איך עובד החלק של מענה תשובות על ידי מודל </a:t>
            </a:r>
            <a:r>
              <a:rPr lang="en-US" dirty="0"/>
              <a:t>LLM</a:t>
            </a:r>
            <a:r>
              <a:rPr lang="he-IL" dirty="0"/>
              <a:t>  בשביל להבין את שורש הבעיה</a:t>
            </a:r>
          </a:p>
          <a:p>
            <a:pPr marL="0" marR="0" lvl="0" indent="0" algn="r" defTabSz="914400" rtl="1" eaLnBrk="1" fontAlgn="auto" latinLnBrk="0" hangingPunct="1">
              <a:lnSpc>
                <a:spcPct val="100000"/>
              </a:lnSpc>
              <a:spcBef>
                <a:spcPts val="0"/>
              </a:spcBef>
              <a:spcAft>
                <a:spcPts val="0"/>
              </a:spcAft>
              <a:buClrTx/>
              <a:buSzTx/>
              <a:buFontTx/>
              <a:buNone/>
              <a:tabLst/>
              <a:defRPr/>
            </a:pPr>
            <a:r>
              <a:rPr lang="he-IL" dirty="0"/>
              <a:t>1 המודל מקבל בטקסט את השאלה ואת כל המסמכים שמופיעה בהם התשובה –(למעשה אנחנו שלחנו רק את התוצאה הגבוהה ביותר תוך לקיחת סיכון של אחוז נמוך מאוד, כיוון שכך נקבל מענה מהיר יותר – מספר טוקנים של קלט קטן יותר) בשלב זה טיפלנו ואין בו שום בעיה</a:t>
            </a:r>
          </a:p>
          <a:p>
            <a:pPr marL="0" marR="0" lvl="0" indent="0" algn="r" defTabSz="914400" rtl="1" eaLnBrk="1" fontAlgn="auto" latinLnBrk="0" hangingPunct="1">
              <a:lnSpc>
                <a:spcPct val="100000"/>
              </a:lnSpc>
              <a:spcBef>
                <a:spcPts val="0"/>
              </a:spcBef>
              <a:spcAft>
                <a:spcPts val="0"/>
              </a:spcAft>
              <a:buClrTx/>
              <a:buSzTx/>
              <a:buFontTx/>
              <a:buNone/>
              <a:tabLst/>
              <a:defRPr/>
            </a:pPr>
            <a:r>
              <a:rPr lang="he-IL" dirty="0"/>
              <a:t>2 המודל קורא את הטקסט ומחפש את התשובה בתוך הטקסט שקיבל – יכול להיות שהטקסט לא מכיל רעיון שלם</a:t>
            </a:r>
          </a:p>
          <a:p>
            <a:r>
              <a:rPr lang="he-IL" dirty="0"/>
              <a:t>3המול מייצר תשובה ומחזיר ללקוח- המודל צריך </a:t>
            </a:r>
            <a:r>
              <a:rPr lang="en-US" dirty="0"/>
              <a:t>finetuning </a:t>
            </a:r>
            <a:r>
              <a:rPr lang="he-IL" dirty="0"/>
              <a:t> כי לא אומן על דאטה מתאים(מאומן יותר על סיפרי סיפורת)</a:t>
            </a:r>
          </a:p>
        </p:txBody>
      </p:sp>
      <p:sp>
        <p:nvSpPr>
          <p:cNvPr id="4" name="מציין מיקום של מספר שקופית 3"/>
          <p:cNvSpPr>
            <a:spLocks noGrp="1"/>
          </p:cNvSpPr>
          <p:nvPr>
            <p:ph type="sldNum" sz="quarter" idx="5"/>
          </p:nvPr>
        </p:nvSpPr>
        <p:spPr/>
        <p:txBody>
          <a:bodyPr/>
          <a:lstStyle/>
          <a:p>
            <a:fld id="{FD79476D-26D9-4066-9932-228705419BE0}" type="slidenum">
              <a:rPr lang="he-IL" smtClean="0"/>
              <a:t>9</a:t>
            </a:fld>
            <a:endParaRPr lang="he-IL"/>
          </a:p>
        </p:txBody>
      </p:sp>
    </p:spTree>
    <p:extLst>
      <p:ext uri="{BB962C8B-B14F-4D97-AF65-F5344CB8AC3E}">
        <p14:creationId xmlns:p14="http://schemas.microsoft.com/office/powerpoint/2010/main" val="17721973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he-IL"/>
              <a:t>לחץ כדי לערוך סגנון כותרת של תבנית בסיס</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he-IL"/>
              <a:t>לחץ כדי לערוך סגנון כותרת משנה של תבנית בסיס</a:t>
            </a:r>
            <a:endParaRPr lang="en-US" dirty="0"/>
          </a:p>
        </p:txBody>
      </p:sp>
      <p:sp>
        <p:nvSpPr>
          <p:cNvPr id="4" name="Date Placeholder 3"/>
          <p:cNvSpPr>
            <a:spLocks noGrp="1"/>
          </p:cNvSpPr>
          <p:nvPr>
            <p:ph type="dt" sz="half" idx="10"/>
          </p:nvPr>
        </p:nvSpPr>
        <p:spPr/>
        <p:txBody>
          <a:bodyPr/>
          <a:lstStyle/>
          <a:p>
            <a:fld id="{4F971CA1-28C1-4091-BCB6-7A4E98152A09}" type="datetimeFigureOut">
              <a:rPr lang="he-IL" smtClean="0"/>
              <a:t>י"א/אלול/תשפ"ד</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3B1498AA-FBBA-45C4-A29A-9C54C33B2BCE}" type="slidenum">
              <a:rPr lang="he-IL" smtClean="0"/>
              <a:t>‹#›</a:t>
            </a:fld>
            <a:endParaRPr lang="he-IL"/>
          </a:p>
        </p:txBody>
      </p:sp>
    </p:spTree>
    <p:extLst>
      <p:ext uri="{BB962C8B-B14F-4D97-AF65-F5344CB8AC3E}">
        <p14:creationId xmlns:p14="http://schemas.microsoft.com/office/powerpoint/2010/main" val="8365087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תמונה פנורמית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he-IL"/>
              <a:t>לחץ כדי לערוך סגנון כותרת של תבנית בסיס</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he-IL"/>
              <a:t>לחץ על הסמל כדי להוסיף תמונה</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4F971CA1-28C1-4091-BCB6-7A4E98152A09}" type="datetimeFigureOut">
              <a:rPr lang="he-IL" smtClean="0"/>
              <a:t>י"א/אלול/תשפ"ד</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3B1498AA-FBBA-45C4-A29A-9C54C33B2BCE}" type="slidenum">
              <a:rPr lang="he-IL" smtClean="0"/>
              <a:t>‹#›</a:t>
            </a:fld>
            <a:endParaRPr lang="he-IL"/>
          </a:p>
        </p:txBody>
      </p:sp>
    </p:spTree>
    <p:extLst>
      <p:ext uri="{BB962C8B-B14F-4D97-AF65-F5344CB8AC3E}">
        <p14:creationId xmlns:p14="http://schemas.microsoft.com/office/powerpoint/2010/main" val="20692584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ציטוט עם כיתוב">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4F971CA1-28C1-4091-BCB6-7A4E98152A09}" type="datetimeFigureOut">
              <a:rPr lang="he-IL" smtClean="0"/>
              <a:t>י"א/אלול/תשפ"ד</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3B1498AA-FBBA-45C4-A29A-9C54C33B2BCE}" type="slidenum">
              <a:rPr lang="he-IL" smtClean="0"/>
              <a:t>‹#›</a:t>
            </a:fld>
            <a:endParaRPr lang="he-IL"/>
          </a:p>
        </p:txBody>
      </p:sp>
    </p:spTree>
    <p:extLst>
      <p:ext uri="{BB962C8B-B14F-4D97-AF65-F5344CB8AC3E}">
        <p14:creationId xmlns:p14="http://schemas.microsoft.com/office/powerpoint/2010/main" val="22105059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כרטיס שם">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he-IL"/>
              <a:t>לחץ כדי לערוך סגנון כותרת של תבנית בסיס</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he-IL"/>
              <a:t>לחץ כדי לערוך סגנונות טקסט של תבנית בסיס</a:t>
            </a:r>
          </a:p>
        </p:txBody>
      </p:sp>
      <p:sp>
        <p:nvSpPr>
          <p:cNvPr id="2" name="Date Placeholder 1"/>
          <p:cNvSpPr>
            <a:spLocks noGrp="1"/>
          </p:cNvSpPr>
          <p:nvPr>
            <p:ph type="dt" sz="half" idx="10"/>
          </p:nvPr>
        </p:nvSpPr>
        <p:spPr/>
        <p:txBody>
          <a:bodyPr/>
          <a:lstStyle/>
          <a:p>
            <a:fld id="{4F971CA1-28C1-4091-BCB6-7A4E98152A09}" type="datetimeFigureOut">
              <a:rPr lang="he-IL" smtClean="0"/>
              <a:t>י"א/אלול/תשפ"ד</a:t>
            </a:fld>
            <a:endParaRPr lang="he-IL"/>
          </a:p>
        </p:txBody>
      </p:sp>
      <p:sp>
        <p:nvSpPr>
          <p:cNvPr id="3" name="Footer Placeholder 2"/>
          <p:cNvSpPr>
            <a:spLocks noGrp="1"/>
          </p:cNvSpPr>
          <p:nvPr>
            <p:ph type="ftr" sz="quarter" idx="11"/>
          </p:nvPr>
        </p:nvSpPr>
        <p:spPr/>
        <p:txBody>
          <a:bodyPr/>
          <a:lstStyle/>
          <a:p>
            <a:endParaRPr lang="he-IL"/>
          </a:p>
        </p:txBody>
      </p:sp>
      <p:sp>
        <p:nvSpPr>
          <p:cNvPr id="4" name="Slide Number Placeholder 3"/>
          <p:cNvSpPr>
            <a:spLocks noGrp="1"/>
          </p:cNvSpPr>
          <p:nvPr>
            <p:ph type="sldNum" sz="quarter" idx="12"/>
          </p:nvPr>
        </p:nvSpPr>
        <p:spPr/>
        <p:txBody>
          <a:bodyPr/>
          <a:lstStyle/>
          <a:p>
            <a:fld id="{3B1498AA-FBBA-45C4-A29A-9C54C33B2BCE}" type="slidenum">
              <a:rPr lang="he-IL" smtClean="0"/>
              <a:t>‹#›</a:t>
            </a:fld>
            <a:endParaRPr lang="he-IL"/>
          </a:p>
        </p:txBody>
      </p:sp>
    </p:spTree>
    <p:extLst>
      <p:ext uri="{BB962C8B-B14F-4D97-AF65-F5344CB8AC3E}">
        <p14:creationId xmlns:p14="http://schemas.microsoft.com/office/powerpoint/2010/main" val="22977143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p:txBody>
          <a:bodyPr vert="eaVert" ancho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4F971CA1-28C1-4091-BCB6-7A4E98152A09}" type="datetimeFigureOut">
              <a:rPr lang="he-IL" smtClean="0"/>
              <a:t>י"א/אלול/תשפ"ד</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3B1498AA-FBBA-45C4-A29A-9C54C33B2BCE}" type="slidenum">
              <a:rPr lang="he-IL" smtClean="0"/>
              <a:t>‹#›</a:t>
            </a:fld>
            <a:endParaRPr lang="he-IL"/>
          </a:p>
        </p:txBody>
      </p:sp>
    </p:spTree>
    <p:extLst>
      <p:ext uri="{BB962C8B-B14F-4D97-AF65-F5344CB8AC3E}">
        <p14:creationId xmlns:p14="http://schemas.microsoft.com/office/powerpoint/2010/main" val="13461045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4F971CA1-28C1-4091-BCB6-7A4E98152A09}" type="datetimeFigureOut">
              <a:rPr lang="he-IL" smtClean="0"/>
              <a:t>י"א/אלול/תשפ"ד</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3B1498AA-FBBA-45C4-A29A-9C54C33B2BCE}" type="slidenum">
              <a:rPr lang="he-IL" smtClean="0"/>
              <a:t>‹#›</a:t>
            </a:fld>
            <a:endParaRPr lang="he-IL"/>
          </a:p>
        </p:txBody>
      </p:sp>
    </p:spTree>
    <p:extLst>
      <p:ext uri="{BB962C8B-B14F-4D97-AF65-F5344CB8AC3E}">
        <p14:creationId xmlns:p14="http://schemas.microsoft.com/office/powerpoint/2010/main" val="4214473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he-IL"/>
              <a:t>לחץ כדי לערוך סגנון כותרת של תבנית בסיס</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4F971CA1-28C1-4091-BCB6-7A4E98152A09}" type="datetimeFigureOut">
              <a:rPr lang="he-IL" smtClean="0"/>
              <a:t>י"א/אלול/תשפ"ד</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3B1498AA-FBBA-45C4-A29A-9C54C33B2BCE}" type="slidenum">
              <a:rPr lang="he-IL" smtClean="0"/>
              <a:t>‹#›</a:t>
            </a:fld>
            <a:endParaRPr lang="he-IL"/>
          </a:p>
        </p:txBody>
      </p:sp>
    </p:spTree>
    <p:extLst>
      <p:ext uri="{BB962C8B-B14F-4D97-AF65-F5344CB8AC3E}">
        <p14:creationId xmlns:p14="http://schemas.microsoft.com/office/powerpoint/2010/main" val="1914045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4F971CA1-28C1-4091-BCB6-7A4E98152A09}" type="datetimeFigureOut">
              <a:rPr lang="he-IL" smtClean="0"/>
              <a:t>י"א/אלול/תשפ"ד</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3B1498AA-FBBA-45C4-A29A-9C54C33B2BCE}" type="slidenum">
              <a:rPr lang="he-IL" smtClean="0"/>
              <a:t>‹#›</a:t>
            </a:fld>
            <a:endParaRPr lang="he-IL"/>
          </a:p>
        </p:txBody>
      </p:sp>
    </p:spTree>
    <p:extLst>
      <p:ext uri="{BB962C8B-B14F-4D97-AF65-F5344CB8AC3E}">
        <p14:creationId xmlns:p14="http://schemas.microsoft.com/office/powerpoint/2010/main" val="33899262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Date Placeholder 4"/>
          <p:cNvSpPr>
            <a:spLocks noGrp="1"/>
          </p:cNvSpPr>
          <p:nvPr>
            <p:ph type="dt" sz="half" idx="10"/>
          </p:nvPr>
        </p:nvSpPr>
        <p:spPr/>
        <p:txBody>
          <a:bodyPr/>
          <a:lstStyle/>
          <a:p>
            <a:fld id="{4F971CA1-28C1-4091-BCB6-7A4E98152A09}" type="datetimeFigureOut">
              <a:rPr lang="he-IL" smtClean="0"/>
              <a:t>י"א/אלול/תשפ"ד</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3B1498AA-FBBA-45C4-A29A-9C54C33B2BCE}" type="slidenum">
              <a:rPr lang="he-IL" smtClean="0"/>
              <a:t>‹#›</a:t>
            </a:fld>
            <a:endParaRPr lang="he-IL"/>
          </a:p>
        </p:txBody>
      </p:sp>
    </p:spTree>
    <p:extLst>
      <p:ext uri="{BB962C8B-B14F-4D97-AF65-F5344CB8AC3E}">
        <p14:creationId xmlns:p14="http://schemas.microsoft.com/office/powerpoint/2010/main" val="29291186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7" name="Date Placeholder 6"/>
          <p:cNvSpPr>
            <a:spLocks noGrp="1"/>
          </p:cNvSpPr>
          <p:nvPr>
            <p:ph type="dt" sz="half" idx="10"/>
          </p:nvPr>
        </p:nvSpPr>
        <p:spPr/>
        <p:txBody>
          <a:bodyPr/>
          <a:lstStyle/>
          <a:p>
            <a:fld id="{4F971CA1-28C1-4091-BCB6-7A4E98152A09}" type="datetimeFigureOut">
              <a:rPr lang="he-IL" smtClean="0"/>
              <a:t>י"א/אלול/תשפ"ד</a:t>
            </a:fld>
            <a:endParaRPr lang="he-IL"/>
          </a:p>
        </p:txBody>
      </p:sp>
      <p:sp>
        <p:nvSpPr>
          <p:cNvPr id="8" name="Footer Placeholder 7"/>
          <p:cNvSpPr>
            <a:spLocks noGrp="1"/>
          </p:cNvSpPr>
          <p:nvPr>
            <p:ph type="ftr" sz="quarter" idx="11"/>
          </p:nvPr>
        </p:nvSpPr>
        <p:spPr/>
        <p:txBody>
          <a:bodyPr/>
          <a:lstStyle/>
          <a:p>
            <a:endParaRPr lang="he-IL"/>
          </a:p>
        </p:txBody>
      </p:sp>
      <p:sp>
        <p:nvSpPr>
          <p:cNvPr id="9" name="Slide Number Placeholder 8"/>
          <p:cNvSpPr>
            <a:spLocks noGrp="1"/>
          </p:cNvSpPr>
          <p:nvPr>
            <p:ph type="sldNum" sz="quarter" idx="12"/>
          </p:nvPr>
        </p:nvSpPr>
        <p:spPr/>
        <p:txBody>
          <a:bodyPr/>
          <a:lstStyle/>
          <a:p>
            <a:fld id="{3B1498AA-FBBA-45C4-A29A-9C54C33B2BCE}" type="slidenum">
              <a:rPr lang="he-IL" smtClean="0"/>
              <a:t>‹#›</a:t>
            </a:fld>
            <a:endParaRPr lang="he-IL"/>
          </a:p>
        </p:txBody>
      </p:sp>
    </p:spTree>
    <p:extLst>
      <p:ext uri="{BB962C8B-B14F-4D97-AF65-F5344CB8AC3E}">
        <p14:creationId xmlns:p14="http://schemas.microsoft.com/office/powerpoint/2010/main" val="26329104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Date Placeholder 2"/>
          <p:cNvSpPr>
            <a:spLocks noGrp="1"/>
          </p:cNvSpPr>
          <p:nvPr>
            <p:ph type="dt" sz="half" idx="10"/>
          </p:nvPr>
        </p:nvSpPr>
        <p:spPr/>
        <p:txBody>
          <a:bodyPr/>
          <a:lstStyle/>
          <a:p>
            <a:fld id="{4F971CA1-28C1-4091-BCB6-7A4E98152A09}" type="datetimeFigureOut">
              <a:rPr lang="he-IL" smtClean="0"/>
              <a:t>י"א/אלול/תשפ"ד</a:t>
            </a:fld>
            <a:endParaRPr lang="he-IL"/>
          </a:p>
        </p:txBody>
      </p:sp>
      <p:sp>
        <p:nvSpPr>
          <p:cNvPr id="4" name="Footer Placeholder 3"/>
          <p:cNvSpPr>
            <a:spLocks noGrp="1"/>
          </p:cNvSpPr>
          <p:nvPr>
            <p:ph type="ftr" sz="quarter" idx="11"/>
          </p:nvPr>
        </p:nvSpPr>
        <p:spPr/>
        <p:txBody>
          <a:bodyPr/>
          <a:lstStyle/>
          <a:p>
            <a:endParaRPr lang="he-IL"/>
          </a:p>
        </p:txBody>
      </p:sp>
      <p:sp>
        <p:nvSpPr>
          <p:cNvPr id="5" name="Slide Number Placeholder 4"/>
          <p:cNvSpPr>
            <a:spLocks noGrp="1"/>
          </p:cNvSpPr>
          <p:nvPr>
            <p:ph type="sldNum" sz="quarter" idx="12"/>
          </p:nvPr>
        </p:nvSpPr>
        <p:spPr/>
        <p:txBody>
          <a:bodyPr/>
          <a:lstStyle/>
          <a:p>
            <a:fld id="{3B1498AA-FBBA-45C4-A29A-9C54C33B2BCE}" type="slidenum">
              <a:rPr lang="he-IL" smtClean="0"/>
              <a:t>‹#›</a:t>
            </a:fld>
            <a:endParaRPr lang="he-IL"/>
          </a:p>
        </p:txBody>
      </p:sp>
    </p:spTree>
    <p:extLst>
      <p:ext uri="{BB962C8B-B14F-4D97-AF65-F5344CB8AC3E}">
        <p14:creationId xmlns:p14="http://schemas.microsoft.com/office/powerpoint/2010/main" val="10709008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F971CA1-28C1-4091-BCB6-7A4E98152A09}" type="datetimeFigureOut">
              <a:rPr lang="he-IL" smtClean="0"/>
              <a:t>י"א/אלול/תשפ"ד</a:t>
            </a:fld>
            <a:endParaRPr lang="he-IL"/>
          </a:p>
        </p:txBody>
      </p:sp>
      <p:sp>
        <p:nvSpPr>
          <p:cNvPr id="3" name="Footer Placeholder 2"/>
          <p:cNvSpPr>
            <a:spLocks noGrp="1"/>
          </p:cNvSpPr>
          <p:nvPr>
            <p:ph type="ftr" sz="quarter" idx="11"/>
          </p:nvPr>
        </p:nvSpPr>
        <p:spPr/>
        <p:txBody>
          <a:bodyPr/>
          <a:lstStyle/>
          <a:p>
            <a:endParaRPr lang="he-IL"/>
          </a:p>
        </p:txBody>
      </p:sp>
      <p:sp>
        <p:nvSpPr>
          <p:cNvPr id="4" name="Slide Number Placeholder 3"/>
          <p:cNvSpPr>
            <a:spLocks noGrp="1"/>
          </p:cNvSpPr>
          <p:nvPr>
            <p:ph type="sldNum" sz="quarter" idx="12"/>
          </p:nvPr>
        </p:nvSpPr>
        <p:spPr/>
        <p:txBody>
          <a:bodyPr/>
          <a:lstStyle/>
          <a:p>
            <a:fld id="{3B1498AA-FBBA-45C4-A29A-9C54C33B2BCE}" type="slidenum">
              <a:rPr lang="he-IL" smtClean="0"/>
              <a:t>‹#›</a:t>
            </a:fld>
            <a:endParaRPr lang="he-IL"/>
          </a:p>
        </p:txBody>
      </p:sp>
    </p:spTree>
    <p:extLst>
      <p:ext uri="{BB962C8B-B14F-4D97-AF65-F5344CB8AC3E}">
        <p14:creationId xmlns:p14="http://schemas.microsoft.com/office/powerpoint/2010/main" val="16172210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he-IL"/>
              <a:t>לחץ כדי לערוך סגנון כותרת של תבנית בסיס</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4F971CA1-28C1-4091-BCB6-7A4E98152A09}" type="datetimeFigureOut">
              <a:rPr lang="he-IL" smtClean="0"/>
              <a:t>י"א/אלול/תשפ"ד</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3B1498AA-FBBA-45C4-A29A-9C54C33B2BCE}" type="slidenum">
              <a:rPr lang="he-IL" smtClean="0"/>
              <a:t>‹#›</a:t>
            </a:fld>
            <a:endParaRPr lang="he-IL"/>
          </a:p>
        </p:txBody>
      </p:sp>
    </p:spTree>
    <p:extLst>
      <p:ext uri="{BB962C8B-B14F-4D97-AF65-F5344CB8AC3E}">
        <p14:creationId xmlns:p14="http://schemas.microsoft.com/office/powerpoint/2010/main" val="3433622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he-IL"/>
              <a:t>לחץ כדי לערוך סגנון כותרת של תבנית בסיס</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he-IL"/>
              <a:t>לחץ על הסמל כדי להוסיף תמונה</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Date Placeholder 4"/>
          <p:cNvSpPr>
            <a:spLocks noGrp="1"/>
          </p:cNvSpPr>
          <p:nvPr>
            <p:ph type="dt" sz="half" idx="10"/>
          </p:nvPr>
        </p:nvSpPr>
        <p:spPr>
          <a:xfrm>
            <a:off x="3885810" y="6041362"/>
            <a:ext cx="976879" cy="365125"/>
          </a:xfrm>
        </p:spPr>
        <p:txBody>
          <a:bodyPr/>
          <a:lstStyle/>
          <a:p>
            <a:fld id="{4F971CA1-28C1-4091-BCB6-7A4E98152A09}" type="datetimeFigureOut">
              <a:rPr lang="he-IL" smtClean="0"/>
              <a:t>י"א/אלול/תשפ"ד</a:t>
            </a:fld>
            <a:endParaRPr lang="he-IL"/>
          </a:p>
        </p:txBody>
      </p:sp>
      <p:sp>
        <p:nvSpPr>
          <p:cNvPr id="6" name="Footer Placeholder 5"/>
          <p:cNvSpPr>
            <a:spLocks noGrp="1"/>
          </p:cNvSpPr>
          <p:nvPr>
            <p:ph type="ftr" sz="quarter" idx="11"/>
          </p:nvPr>
        </p:nvSpPr>
        <p:spPr>
          <a:xfrm>
            <a:off x="590396" y="6041362"/>
            <a:ext cx="3295413" cy="365125"/>
          </a:xfrm>
        </p:spPr>
        <p:txBody>
          <a:bodyPr/>
          <a:lstStyle/>
          <a:p>
            <a:endParaRPr lang="he-IL"/>
          </a:p>
        </p:txBody>
      </p:sp>
      <p:sp>
        <p:nvSpPr>
          <p:cNvPr id="7" name="Slide Number Placeholder 6"/>
          <p:cNvSpPr>
            <a:spLocks noGrp="1"/>
          </p:cNvSpPr>
          <p:nvPr>
            <p:ph type="sldNum" sz="quarter" idx="12"/>
          </p:nvPr>
        </p:nvSpPr>
        <p:spPr>
          <a:xfrm>
            <a:off x="4862689" y="5915888"/>
            <a:ext cx="1062155" cy="490599"/>
          </a:xfrm>
        </p:spPr>
        <p:txBody>
          <a:bodyPr/>
          <a:lstStyle/>
          <a:p>
            <a:fld id="{3B1498AA-FBBA-45C4-A29A-9C54C33B2BCE}" type="slidenum">
              <a:rPr lang="he-IL" smtClean="0"/>
              <a:t>‹#›</a:t>
            </a:fld>
            <a:endParaRPr lang="he-IL"/>
          </a:p>
        </p:txBody>
      </p:sp>
    </p:spTree>
    <p:extLst>
      <p:ext uri="{BB962C8B-B14F-4D97-AF65-F5344CB8AC3E}">
        <p14:creationId xmlns:p14="http://schemas.microsoft.com/office/powerpoint/2010/main" val="37278093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he-IL"/>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4F971CA1-28C1-4091-BCB6-7A4E98152A09}" type="datetimeFigureOut">
              <a:rPr lang="he-IL" smtClean="0"/>
              <a:t>י"א/אלול/תשפ"ד</a:t>
            </a:fld>
            <a:endParaRPr lang="he-IL"/>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3B1498AA-FBBA-45C4-A29A-9C54C33B2BCE}" type="slidenum">
              <a:rPr lang="he-IL" smtClean="0"/>
              <a:t>‹#›</a:t>
            </a:fld>
            <a:endParaRPr lang="he-IL"/>
          </a:p>
        </p:txBody>
      </p:sp>
    </p:spTree>
    <p:extLst>
      <p:ext uri="{BB962C8B-B14F-4D97-AF65-F5344CB8AC3E}">
        <p14:creationId xmlns:p14="http://schemas.microsoft.com/office/powerpoint/2010/main" val="396235528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l" defTabSz="457200" rtl="1" eaLnBrk="1" latinLnBrk="0" hangingPunct="1">
        <a:spcBef>
          <a:spcPct val="0"/>
        </a:spcBef>
        <a:buNone/>
        <a:defRPr sz="4000" b="1" kern="1200">
          <a:solidFill>
            <a:srgbClr val="FEFEFE"/>
          </a:solidFill>
          <a:latin typeface="+mj-lt"/>
          <a:ea typeface="+mj-ea"/>
          <a:cs typeface="+mj-c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p:titleStyle>
    <p:bodyStyle>
      <a:lvl1pPr marL="342900" indent="-342900" algn="r" defTabSz="457200" rtl="1"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r" defTabSz="457200" rtl="1"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r" defTabSz="457200" rtl="1"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r" defTabSz="457200" rtl="1"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r" defTabSz="457200" rtl="1"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r" defTabSz="457200" rtl="1"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r" defTabSz="457200" rtl="1"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r" defTabSz="457200" rtl="1"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r" defTabSz="457200" rtl="1"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r" defTabSz="457200" rtl="1" eaLnBrk="1" latinLnBrk="0" hangingPunct="1">
        <a:defRPr sz="1800" kern="1200">
          <a:solidFill>
            <a:schemeClr val="tx1"/>
          </a:solidFill>
          <a:latin typeface="+mn-lt"/>
          <a:ea typeface="+mn-ea"/>
          <a:cs typeface="+mn-cs"/>
        </a:defRPr>
      </a:lvl1pPr>
      <a:lvl2pPr marL="457200" algn="r" defTabSz="457200" rtl="1" eaLnBrk="1" latinLnBrk="0" hangingPunct="1">
        <a:defRPr sz="1800" kern="1200">
          <a:solidFill>
            <a:schemeClr val="tx1"/>
          </a:solidFill>
          <a:latin typeface="+mn-lt"/>
          <a:ea typeface="+mn-ea"/>
          <a:cs typeface="+mn-cs"/>
        </a:defRPr>
      </a:lvl2pPr>
      <a:lvl3pPr marL="914400" algn="r" defTabSz="457200" rtl="1" eaLnBrk="1" latinLnBrk="0" hangingPunct="1">
        <a:defRPr sz="1800" kern="1200">
          <a:solidFill>
            <a:schemeClr val="tx1"/>
          </a:solidFill>
          <a:latin typeface="+mn-lt"/>
          <a:ea typeface="+mn-ea"/>
          <a:cs typeface="+mn-cs"/>
        </a:defRPr>
      </a:lvl3pPr>
      <a:lvl4pPr marL="1371600" algn="r" defTabSz="457200" rtl="1" eaLnBrk="1" latinLnBrk="0" hangingPunct="1">
        <a:defRPr sz="1800" kern="1200">
          <a:solidFill>
            <a:schemeClr val="tx1"/>
          </a:solidFill>
          <a:latin typeface="+mn-lt"/>
          <a:ea typeface="+mn-ea"/>
          <a:cs typeface="+mn-cs"/>
        </a:defRPr>
      </a:lvl4pPr>
      <a:lvl5pPr marL="1828800" algn="r" defTabSz="457200" rtl="1" eaLnBrk="1" latinLnBrk="0" hangingPunct="1">
        <a:defRPr sz="1800" kern="1200">
          <a:solidFill>
            <a:schemeClr val="tx1"/>
          </a:solidFill>
          <a:latin typeface="+mn-lt"/>
          <a:ea typeface="+mn-ea"/>
          <a:cs typeface="+mn-cs"/>
        </a:defRPr>
      </a:lvl5pPr>
      <a:lvl6pPr marL="2286000" algn="r" defTabSz="457200" rtl="1" eaLnBrk="1" latinLnBrk="0" hangingPunct="1">
        <a:defRPr sz="1800" kern="1200">
          <a:solidFill>
            <a:schemeClr val="tx1"/>
          </a:solidFill>
          <a:latin typeface="+mn-lt"/>
          <a:ea typeface="+mn-ea"/>
          <a:cs typeface="+mn-cs"/>
        </a:defRPr>
      </a:lvl6pPr>
      <a:lvl7pPr marL="2743200" algn="r" defTabSz="457200" rtl="1" eaLnBrk="1" latinLnBrk="0" hangingPunct="1">
        <a:defRPr sz="1800" kern="1200">
          <a:solidFill>
            <a:schemeClr val="tx1"/>
          </a:solidFill>
          <a:latin typeface="+mn-lt"/>
          <a:ea typeface="+mn-ea"/>
          <a:cs typeface="+mn-cs"/>
        </a:defRPr>
      </a:lvl7pPr>
      <a:lvl8pPr marL="3200400" algn="r" defTabSz="457200" rtl="1" eaLnBrk="1" latinLnBrk="0" hangingPunct="1">
        <a:defRPr sz="1800" kern="1200">
          <a:solidFill>
            <a:schemeClr val="tx1"/>
          </a:solidFill>
          <a:latin typeface="+mn-lt"/>
          <a:ea typeface="+mn-ea"/>
          <a:cs typeface="+mn-cs"/>
        </a:defRPr>
      </a:lvl8pPr>
      <a:lvl9pPr marL="3657600" algn="r" defTabSz="4572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diagramLayout" Target="../diagrams/layout1.xml"/><Relationship Id="rId7" Type="http://schemas.openxmlformats.org/officeDocument/2006/relationships/image" Target="../media/image24.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openxmlformats.org/officeDocument/2006/relationships/image" Target="../media/image12.png"/><Relationship Id="rId5" Type="http://schemas.openxmlformats.org/officeDocument/2006/relationships/diagramColors" Target="../diagrams/colors1.xml"/><Relationship Id="rId10" Type="http://schemas.openxmlformats.org/officeDocument/2006/relationships/image" Target="../media/image19.jpg"/><Relationship Id="rId4" Type="http://schemas.openxmlformats.org/officeDocument/2006/relationships/diagramQuickStyle" Target="../diagrams/quickStyle1.xml"/><Relationship Id="rId9" Type="http://schemas.openxmlformats.org/officeDocument/2006/relationships/image" Target="../media/image26.jp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jp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jpg"/><Relationship Id="rId4" Type="http://schemas.openxmlformats.org/officeDocument/2006/relationships/image" Target="../media/image13.jp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9.jpg"/></Relationships>
</file>

<file path=ppt/slides/_rels/slide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22.jpg"/><Relationship Id="rId4" Type="http://schemas.openxmlformats.org/officeDocument/2006/relationships/image" Target="../media/image21.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p:nvSpPr>
          <p:cNvPr id="4" name="תיבת טקסט 3">
            <a:extLst>
              <a:ext uri="{FF2B5EF4-FFF2-40B4-BE49-F238E27FC236}">
                <a16:creationId xmlns:a16="http://schemas.microsoft.com/office/drawing/2014/main" id="{D5FE2D63-8911-53FC-D157-1E53CC6F40A7}"/>
              </a:ext>
            </a:extLst>
          </p:cNvPr>
          <p:cNvSpPr txBox="1"/>
          <p:nvPr/>
        </p:nvSpPr>
        <p:spPr>
          <a:xfrm>
            <a:off x="2847975" y="476250"/>
            <a:ext cx="4743450" cy="830997"/>
          </a:xfrm>
          <a:prstGeom prst="rect">
            <a:avLst/>
          </a:prstGeom>
          <a:noFill/>
        </p:spPr>
        <p:txBody>
          <a:bodyPr wrap="square" rtlCol="1">
            <a:spAutoFit/>
          </a:bodyPr>
          <a:lstStyle/>
          <a:p>
            <a:pPr algn="r"/>
            <a:r>
              <a:rPr lang="en-US" sz="4800" b="1" dirty="0">
                <a:ln w="12700">
                  <a:solidFill>
                    <a:schemeClr val="bg1"/>
                  </a:solidFill>
                </a:ln>
                <a:latin typeface="Algerian" panose="04020705040A02060702" pitchFamily="82" charset="0"/>
              </a:rPr>
              <a:t>RAG</a:t>
            </a:r>
            <a:r>
              <a:rPr lang="he-IL" sz="4800" b="1" dirty="0">
                <a:ln w="12700">
                  <a:solidFill>
                    <a:schemeClr val="bg1"/>
                  </a:solidFill>
                </a:ln>
                <a:latin typeface="Algerian" panose="04020705040A02060702" pitchFamily="82" charset="0"/>
              </a:rPr>
              <a:t> מענה </a:t>
            </a:r>
          </a:p>
        </p:txBody>
      </p:sp>
      <p:sp>
        <p:nvSpPr>
          <p:cNvPr id="5" name="מלבן 4">
            <a:extLst>
              <a:ext uri="{FF2B5EF4-FFF2-40B4-BE49-F238E27FC236}">
                <a16:creationId xmlns:a16="http://schemas.microsoft.com/office/drawing/2014/main" id="{3EC33AD4-BC7B-8701-380F-30B7AA0B0132}"/>
              </a:ext>
            </a:extLst>
          </p:cNvPr>
          <p:cNvSpPr/>
          <p:nvPr/>
        </p:nvSpPr>
        <p:spPr>
          <a:xfrm>
            <a:off x="2146848" y="2967335"/>
            <a:ext cx="7898317" cy="1754326"/>
          </a:xfrm>
          <a:prstGeom prst="rect">
            <a:avLst/>
          </a:prstGeom>
          <a:noFill/>
        </p:spPr>
        <p:txBody>
          <a:bodyPr wrap="none" lIns="91440" tIns="45720" rIns="91440" bIns="45720">
            <a:spAutoFit/>
          </a:bodyPr>
          <a:lstStyle/>
          <a:p>
            <a:pPr algn="ctr" rtl="1"/>
            <a:r>
              <a:rPr lang="he-IL"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פרויקט סיום  </a:t>
            </a:r>
            <a:r>
              <a:rPr lang="en-US"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NLP - </a:t>
            </a:r>
          </a:p>
          <a:p>
            <a:pPr algn="ctr" rtl="1"/>
            <a:r>
              <a:rPr lang="he-IL"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מגישות : תרצה שאר ישוב</a:t>
            </a:r>
          </a:p>
        </p:txBody>
      </p:sp>
    </p:spTree>
    <p:extLst>
      <p:ext uri="{BB962C8B-B14F-4D97-AF65-F5344CB8AC3E}">
        <p14:creationId xmlns:p14="http://schemas.microsoft.com/office/powerpoint/2010/main" val="30642229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4A270A3-650F-69E4-56AD-7D6B9E27E8F8}"/>
              </a:ext>
            </a:extLst>
          </p:cNvPr>
          <p:cNvSpPr>
            <a:spLocks noGrp="1"/>
          </p:cNvSpPr>
          <p:nvPr>
            <p:ph type="title"/>
          </p:nvPr>
        </p:nvSpPr>
        <p:spPr>
          <a:xfrm>
            <a:off x="303605" y="338820"/>
            <a:ext cx="7299960" cy="1417638"/>
          </a:xfrm>
        </p:spPr>
        <p:txBody>
          <a:bodyPr/>
          <a:lstStyle/>
          <a:p>
            <a:r>
              <a:rPr lang="en-US" dirty="0"/>
              <a:t>First solution – Parent Documents Retriever</a:t>
            </a:r>
            <a:endParaRPr lang="he-IL" dirty="0"/>
          </a:p>
        </p:txBody>
      </p:sp>
      <p:pic>
        <p:nvPicPr>
          <p:cNvPr id="7" name="תמונה 6" descr="תמונה שמכילה טקסט, תרשים, צילום מסך, קו&#10;&#10;התיאור נוצר באופן אוטומטי">
            <a:extLst>
              <a:ext uri="{FF2B5EF4-FFF2-40B4-BE49-F238E27FC236}">
                <a16:creationId xmlns:a16="http://schemas.microsoft.com/office/drawing/2014/main" id="{EAFDECBA-EFF0-E8AE-7401-DBE64A53F2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7913" y="2517032"/>
            <a:ext cx="6220719" cy="3544075"/>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8" name="מלבן 7">
            <a:extLst>
              <a:ext uri="{FF2B5EF4-FFF2-40B4-BE49-F238E27FC236}">
                <a16:creationId xmlns:a16="http://schemas.microsoft.com/office/drawing/2014/main" id="{62D3CD34-2B65-914C-55DB-8CF074B3BF20}"/>
              </a:ext>
            </a:extLst>
          </p:cNvPr>
          <p:cNvSpPr/>
          <p:nvPr/>
        </p:nvSpPr>
        <p:spPr>
          <a:xfrm>
            <a:off x="7603565" y="3531883"/>
            <a:ext cx="4528276" cy="1569660"/>
          </a:xfrm>
          <a:prstGeom prst="rect">
            <a:avLst/>
          </a:prstGeom>
          <a:noFill/>
        </p:spPr>
        <p:txBody>
          <a:bodyPr wrap="square" lIns="91440" tIns="45720" rIns="91440" bIns="45720">
            <a:spAutoFit/>
          </a:bodyPr>
          <a:lstStyle/>
          <a:p>
            <a:pPr algn="ctr"/>
            <a:r>
              <a:rPr lang="en-US" sz="32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Results – makes sense but didn’t solve the problem</a:t>
            </a:r>
            <a:endParaRPr lang="he-IL" sz="32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pic>
        <p:nvPicPr>
          <p:cNvPr id="3" name="תמונה 2">
            <a:extLst>
              <a:ext uri="{FF2B5EF4-FFF2-40B4-BE49-F238E27FC236}">
                <a16:creationId xmlns:a16="http://schemas.microsoft.com/office/drawing/2014/main" id="{AA4A6B7B-21CD-E350-9C7B-6AF1F99E5D0A}"/>
              </a:ext>
            </a:extLst>
          </p:cNvPr>
          <p:cNvPicPr>
            <a:picLocks noChangeAspect="1"/>
          </p:cNvPicPr>
          <p:nvPr/>
        </p:nvPicPr>
        <p:blipFill rotWithShape="1">
          <a:blip r:embed="rId4">
            <a:extLst>
              <a:ext uri="{28A0092B-C50C-407E-A947-70E740481C1C}">
                <a14:useLocalDpi xmlns:a14="http://schemas.microsoft.com/office/drawing/2010/main" val="0"/>
              </a:ext>
            </a:extLst>
          </a:blip>
          <a:srcRect l="789" t="10007" r="-789" b="-10007"/>
          <a:stretch/>
        </p:blipFill>
        <p:spPr>
          <a:xfrm>
            <a:off x="7644154" y="195344"/>
            <a:ext cx="3805414" cy="2321688"/>
          </a:xfrm>
          <a:prstGeom prst="rect">
            <a:avLst/>
          </a:prstGeom>
        </p:spPr>
      </p:pic>
      <p:sp>
        <p:nvSpPr>
          <p:cNvPr id="6" name="אליפסה 5">
            <a:extLst>
              <a:ext uri="{FF2B5EF4-FFF2-40B4-BE49-F238E27FC236}">
                <a16:creationId xmlns:a16="http://schemas.microsoft.com/office/drawing/2014/main" id="{F3DDECF7-9197-2434-EE51-8CB4A3791D64}"/>
              </a:ext>
            </a:extLst>
          </p:cNvPr>
          <p:cNvSpPr/>
          <p:nvPr/>
        </p:nvSpPr>
        <p:spPr>
          <a:xfrm>
            <a:off x="10788315" y="1047639"/>
            <a:ext cx="701842" cy="499772"/>
          </a:xfrm>
          <a:prstGeom prst="ellipse">
            <a:avLst/>
          </a:prstGeom>
          <a:noFill/>
          <a:ln w="762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4504275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C1D3C65-B561-807D-2F67-89C217FE3C73}"/>
              </a:ext>
            </a:extLst>
          </p:cNvPr>
          <p:cNvSpPr>
            <a:spLocks noGrp="1"/>
          </p:cNvSpPr>
          <p:nvPr>
            <p:ph type="title"/>
          </p:nvPr>
        </p:nvSpPr>
        <p:spPr>
          <a:xfrm>
            <a:off x="119120" y="-19396"/>
            <a:ext cx="10571998" cy="970450"/>
          </a:xfrm>
        </p:spPr>
        <p:txBody>
          <a:bodyPr/>
          <a:lstStyle/>
          <a:p>
            <a:r>
              <a:rPr lang="en-US" dirty="0"/>
              <a:t>Second solution – use Claude AI API</a:t>
            </a:r>
            <a:endParaRPr lang="he-IL" dirty="0"/>
          </a:p>
        </p:txBody>
      </p:sp>
      <p:grpSp>
        <p:nvGrpSpPr>
          <p:cNvPr id="16" name="קבוצה 15">
            <a:extLst>
              <a:ext uri="{FF2B5EF4-FFF2-40B4-BE49-F238E27FC236}">
                <a16:creationId xmlns:a16="http://schemas.microsoft.com/office/drawing/2014/main" id="{888E34E8-C6AD-3B28-239B-B0A5E71C5C79}"/>
              </a:ext>
            </a:extLst>
          </p:cNvPr>
          <p:cNvGrpSpPr/>
          <p:nvPr/>
        </p:nvGrpSpPr>
        <p:grpSpPr>
          <a:xfrm>
            <a:off x="560146" y="2620432"/>
            <a:ext cx="5842000" cy="3849173"/>
            <a:chOff x="5598160" y="3057312"/>
            <a:chExt cx="5842000" cy="3849173"/>
          </a:xfrm>
        </p:grpSpPr>
        <p:grpSp>
          <p:nvGrpSpPr>
            <p:cNvPr id="15" name="קבוצה 14">
              <a:extLst>
                <a:ext uri="{FF2B5EF4-FFF2-40B4-BE49-F238E27FC236}">
                  <a16:creationId xmlns:a16="http://schemas.microsoft.com/office/drawing/2014/main" id="{4CF91A70-7960-4D84-1CC8-1BE9BFEE057F}"/>
                </a:ext>
              </a:extLst>
            </p:cNvPr>
            <p:cNvGrpSpPr/>
            <p:nvPr/>
          </p:nvGrpSpPr>
          <p:grpSpPr>
            <a:xfrm>
              <a:off x="5598160" y="3057312"/>
              <a:ext cx="5842000" cy="3649133"/>
              <a:chOff x="2032000" y="2489200"/>
              <a:chExt cx="5842000" cy="3649133"/>
            </a:xfrm>
          </p:grpSpPr>
          <p:graphicFrame>
            <p:nvGraphicFramePr>
              <p:cNvPr id="14" name="דיאגרמה 13">
                <a:extLst>
                  <a:ext uri="{FF2B5EF4-FFF2-40B4-BE49-F238E27FC236}">
                    <a16:creationId xmlns:a16="http://schemas.microsoft.com/office/drawing/2014/main" id="{A20530A2-6AC0-91E3-1EA0-27DEF4A79C47}"/>
                  </a:ext>
                </a:extLst>
              </p:cNvPr>
              <p:cNvGraphicFramePr/>
              <p:nvPr>
                <p:extLst>
                  <p:ext uri="{D42A27DB-BD31-4B8C-83A1-F6EECF244321}">
                    <p14:modId xmlns:p14="http://schemas.microsoft.com/office/powerpoint/2010/main" val="2114912041"/>
                  </p:ext>
                </p:extLst>
              </p:nvPr>
            </p:nvGraphicFramePr>
            <p:xfrm>
              <a:off x="2032000" y="2489200"/>
              <a:ext cx="5842000" cy="36491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תמונה 8" descr="תמונה שמכילה שרטוט, ציור, תרשים, אומנות קווים&#10;&#10;התיאור נוצר באופן אוטומטי">
                <a:extLst>
                  <a:ext uri="{FF2B5EF4-FFF2-40B4-BE49-F238E27FC236}">
                    <a16:creationId xmlns:a16="http://schemas.microsoft.com/office/drawing/2014/main" id="{57FFF0EA-9DE9-79FA-E8F1-76BAF3564CD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60741" y="3745070"/>
                <a:ext cx="1337433" cy="133743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1" name="תמונה 10" descr="תמונה שמכילה טקסט, גופן, לוגו, גרפיקה&#10;&#10;התיאור נוצר באופן אוטומטי">
                <a:extLst>
                  <a:ext uri="{FF2B5EF4-FFF2-40B4-BE49-F238E27FC236}">
                    <a16:creationId xmlns:a16="http://schemas.microsoft.com/office/drawing/2014/main" id="{055C5ED3-3C4C-2976-D01F-D9521727D16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654099" y="2490493"/>
                <a:ext cx="1244075" cy="116109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pic>
          <p:nvPicPr>
            <p:cNvPr id="7" name="תמונה 6" descr="תמונה שמכילה עיגול, גרפיקה, לוגו, אומנות קליפיפם&#10;&#10;התיאור נוצר באופן אוטומטי">
              <a:extLst>
                <a:ext uri="{FF2B5EF4-FFF2-40B4-BE49-F238E27FC236}">
                  <a16:creationId xmlns:a16="http://schemas.microsoft.com/office/drawing/2014/main" id="{1EEE9BF1-8611-EC29-FC70-6E1A379B9A9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247030" y="5650615"/>
              <a:ext cx="1255870" cy="125587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pic>
        <p:nvPicPr>
          <p:cNvPr id="18" name="תמונה 17" descr="תמונה שמכילה עיצוב גרפי, גרפיקה, עיצוב&#10;&#10;התיאור נוצר באופן אוטומטי">
            <a:extLst>
              <a:ext uri="{FF2B5EF4-FFF2-40B4-BE49-F238E27FC236}">
                <a16:creationId xmlns:a16="http://schemas.microsoft.com/office/drawing/2014/main" id="{64795B9D-D660-35A1-9DDB-479F5ABBEFC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300193" y="4032009"/>
            <a:ext cx="2822497" cy="2114148"/>
          </a:xfrm>
          <a:prstGeom prst="rect">
            <a:avLst/>
          </a:prstGeom>
          <a:ln w="127000" cap="sq">
            <a:solidFill>
              <a:srgbClr val="000000"/>
            </a:solidFill>
            <a:miter lim="800000"/>
          </a:ln>
          <a:effectLst>
            <a:outerShdw blurRad="57150" dist="50800" dir="2700000" algn="tl" rotWithShape="0">
              <a:srgbClr val="000000">
                <a:alpha val="40000"/>
              </a:srgbClr>
            </a:outerShdw>
          </a:effectLst>
        </p:spPr>
      </p:pic>
      <p:cxnSp>
        <p:nvCxnSpPr>
          <p:cNvPr id="19" name="מחבר חץ ישר 18">
            <a:extLst>
              <a:ext uri="{FF2B5EF4-FFF2-40B4-BE49-F238E27FC236}">
                <a16:creationId xmlns:a16="http://schemas.microsoft.com/office/drawing/2014/main" id="{A42B7CC8-2729-0850-1CCB-B93567C0C258}"/>
              </a:ext>
            </a:extLst>
          </p:cNvPr>
          <p:cNvCxnSpPr>
            <a:cxnSpLocks/>
          </p:cNvCxnSpPr>
          <p:nvPr/>
        </p:nvCxnSpPr>
        <p:spPr>
          <a:xfrm>
            <a:off x="6278880" y="4815840"/>
            <a:ext cx="1522457" cy="51424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pic>
        <p:nvPicPr>
          <p:cNvPr id="3" name="תמונה 2">
            <a:extLst>
              <a:ext uri="{FF2B5EF4-FFF2-40B4-BE49-F238E27FC236}">
                <a16:creationId xmlns:a16="http://schemas.microsoft.com/office/drawing/2014/main" id="{894527A7-158A-A727-244C-24925A175C50}"/>
              </a:ext>
            </a:extLst>
          </p:cNvPr>
          <p:cNvPicPr>
            <a:picLocks noChangeAspect="1"/>
          </p:cNvPicPr>
          <p:nvPr/>
        </p:nvPicPr>
        <p:blipFill rotWithShape="1">
          <a:blip r:embed="rId11">
            <a:extLst>
              <a:ext uri="{28A0092B-C50C-407E-A947-70E740481C1C}">
                <a14:useLocalDpi xmlns:a14="http://schemas.microsoft.com/office/drawing/2010/main" val="0"/>
              </a:ext>
            </a:extLst>
          </a:blip>
          <a:srcRect l="789" t="10007" r="-789" b="-10007"/>
          <a:stretch/>
        </p:blipFill>
        <p:spPr>
          <a:xfrm>
            <a:off x="8035665" y="951054"/>
            <a:ext cx="3805414" cy="2321688"/>
          </a:xfrm>
          <a:prstGeom prst="rect">
            <a:avLst/>
          </a:prstGeom>
        </p:spPr>
      </p:pic>
      <p:sp>
        <p:nvSpPr>
          <p:cNvPr id="6" name="אליפסה 5">
            <a:extLst>
              <a:ext uri="{FF2B5EF4-FFF2-40B4-BE49-F238E27FC236}">
                <a16:creationId xmlns:a16="http://schemas.microsoft.com/office/drawing/2014/main" id="{45793A84-C0C9-A65C-9A06-330FF76FB7ED}"/>
              </a:ext>
            </a:extLst>
          </p:cNvPr>
          <p:cNvSpPr/>
          <p:nvPr/>
        </p:nvSpPr>
        <p:spPr>
          <a:xfrm>
            <a:off x="11139237" y="1862012"/>
            <a:ext cx="701842" cy="499772"/>
          </a:xfrm>
          <a:prstGeom prst="ellipse">
            <a:avLst/>
          </a:prstGeom>
          <a:noFill/>
          <a:ln w="762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Tree>
    <p:extLst>
      <p:ext uri="{BB962C8B-B14F-4D97-AF65-F5344CB8AC3E}">
        <p14:creationId xmlns:p14="http://schemas.microsoft.com/office/powerpoint/2010/main" val="21258016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תמונה 5" descr="תמונה שמכילה ספר, ארגז ספרים, לבוש, אביזר אופנה&#10;&#10;התיאור נוצר באופן אוטומטי">
            <a:extLst>
              <a:ext uri="{FF2B5EF4-FFF2-40B4-BE49-F238E27FC236}">
                <a16:creationId xmlns:a16="http://schemas.microsoft.com/office/drawing/2014/main" id="{B3645A89-0DD0-D926-88CA-667D584F17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046" y="656958"/>
            <a:ext cx="4022617" cy="4022617"/>
          </a:xfrm>
          <a:prstGeom prst="ellipse">
            <a:avLst/>
          </a:prstGeom>
          <a:ln>
            <a:noFill/>
          </a:ln>
          <a:effectLst>
            <a:softEdge rad="112500"/>
          </a:effectLst>
        </p:spPr>
      </p:pic>
      <p:sp>
        <p:nvSpPr>
          <p:cNvPr id="12" name="מלבן: פינות מעוגלות 11">
            <a:extLst>
              <a:ext uri="{FF2B5EF4-FFF2-40B4-BE49-F238E27FC236}">
                <a16:creationId xmlns:a16="http://schemas.microsoft.com/office/drawing/2014/main" id="{FB8EED92-4FC3-47C5-E471-3F9F6E847964}"/>
              </a:ext>
            </a:extLst>
          </p:cNvPr>
          <p:cNvSpPr/>
          <p:nvPr/>
        </p:nvSpPr>
        <p:spPr>
          <a:xfrm>
            <a:off x="4551566" y="1704798"/>
            <a:ext cx="3435988" cy="2668470"/>
          </a:xfrm>
          <a:prstGeom prst="roundRect">
            <a:avLst/>
          </a:prstGeom>
        </p:spPr>
        <p:style>
          <a:lnRef idx="0">
            <a:schemeClr val="accent4"/>
          </a:lnRef>
          <a:fillRef idx="3">
            <a:schemeClr val="accent4"/>
          </a:fillRef>
          <a:effectRef idx="3">
            <a:schemeClr val="accent4"/>
          </a:effectRef>
          <a:fontRef idx="minor">
            <a:schemeClr val="lt1"/>
          </a:fontRef>
        </p:style>
        <p:txBody>
          <a:bodyPr rtlCol="1" anchor="ctr"/>
          <a:lstStyle/>
          <a:p>
            <a:pPr algn="ctr"/>
            <a:r>
              <a:rPr lang="en-US" dirty="0"/>
              <a:t> </a:t>
            </a:r>
            <a:r>
              <a:rPr lang="en-US" sz="2800" dirty="0"/>
              <a:t>AI Halacha  Questioning-Answering</a:t>
            </a:r>
          </a:p>
          <a:p>
            <a:pPr algn="ctr"/>
            <a:r>
              <a:rPr lang="en-US" sz="2800" dirty="0"/>
              <a:t>Using Rag technology </a:t>
            </a:r>
            <a:endParaRPr lang="he-IL" sz="2800" dirty="0"/>
          </a:p>
        </p:txBody>
      </p:sp>
      <p:pic>
        <p:nvPicPr>
          <p:cNvPr id="16" name="תמונה 15" descr="תמונה שמכילה טקסט, מחשב, צילום מסך, עיצוב&#10;&#10;התיאור נוצר באופן אוטומטי">
            <a:extLst>
              <a:ext uri="{FF2B5EF4-FFF2-40B4-BE49-F238E27FC236}">
                <a16:creationId xmlns:a16="http://schemas.microsoft.com/office/drawing/2014/main" id="{5DD2F493-0DD8-EA84-4164-39FBE01B6A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74457" y="3629231"/>
            <a:ext cx="2375647" cy="2375647"/>
          </a:xfrm>
          <a:prstGeom prst="ellipse">
            <a:avLst/>
          </a:prstGeom>
          <a:ln>
            <a:noFill/>
          </a:ln>
          <a:effectLst>
            <a:softEdge rad="112500"/>
          </a:effectLst>
        </p:spPr>
      </p:pic>
      <p:pic>
        <p:nvPicPr>
          <p:cNvPr id="19" name="תמונה 18" descr="תמונה שמכילה טקסט, מחשב, מחשב נייד, מחשב אישי&#10;&#10;התיאור נוצר באופן אוטומטי">
            <a:extLst>
              <a:ext uri="{FF2B5EF4-FFF2-40B4-BE49-F238E27FC236}">
                <a16:creationId xmlns:a16="http://schemas.microsoft.com/office/drawing/2014/main" id="{D561473D-8AD3-3532-A32B-63240D7A1F7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62281" y="621575"/>
            <a:ext cx="2668471" cy="2668471"/>
          </a:xfrm>
          <a:prstGeom prst="ellipse">
            <a:avLst/>
          </a:prstGeom>
          <a:ln>
            <a:noFill/>
          </a:ln>
          <a:effectLst>
            <a:softEdge rad="112500"/>
          </a:effectLst>
        </p:spPr>
      </p:pic>
    </p:spTree>
    <p:extLst>
      <p:ext uri="{BB962C8B-B14F-4D97-AF65-F5344CB8AC3E}">
        <p14:creationId xmlns:p14="http://schemas.microsoft.com/office/powerpoint/2010/main" val="15523525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16C5E3E-461C-4F41-ABD2-00706AB280DC}"/>
              </a:ext>
            </a:extLst>
          </p:cNvPr>
          <p:cNvSpPr>
            <a:spLocks noGrp="1"/>
          </p:cNvSpPr>
          <p:nvPr>
            <p:ph type="title"/>
          </p:nvPr>
        </p:nvSpPr>
        <p:spPr>
          <a:xfrm>
            <a:off x="1704975" y="174014"/>
            <a:ext cx="8376957" cy="970450"/>
          </a:xfrm>
        </p:spPr>
        <p:txBody>
          <a:bodyPr/>
          <a:lstStyle/>
          <a:p>
            <a:r>
              <a:rPr lang="en-US" dirty="0"/>
              <a:t>unique challenges for the project</a:t>
            </a:r>
            <a:endParaRPr lang="he-IL" dirty="0"/>
          </a:p>
        </p:txBody>
      </p:sp>
      <p:pic>
        <p:nvPicPr>
          <p:cNvPr id="8" name="תמונה 7">
            <a:extLst>
              <a:ext uri="{FF2B5EF4-FFF2-40B4-BE49-F238E27FC236}">
                <a16:creationId xmlns:a16="http://schemas.microsoft.com/office/drawing/2014/main" id="{05E61C5F-93CD-106F-F96F-F3EEE8326E0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33134" y="4627294"/>
            <a:ext cx="1546403" cy="154640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9" name="מלבן 8">
            <a:extLst>
              <a:ext uri="{FF2B5EF4-FFF2-40B4-BE49-F238E27FC236}">
                <a16:creationId xmlns:a16="http://schemas.microsoft.com/office/drawing/2014/main" id="{4CD3E605-53DE-46A1-77CC-E58B3A836494}"/>
              </a:ext>
            </a:extLst>
          </p:cNvPr>
          <p:cNvSpPr/>
          <p:nvPr/>
        </p:nvSpPr>
        <p:spPr>
          <a:xfrm>
            <a:off x="1895474" y="5053127"/>
            <a:ext cx="4540448" cy="646331"/>
          </a:xfrm>
          <a:prstGeom prst="rect">
            <a:avLst/>
          </a:prstGeom>
          <a:noFill/>
        </p:spPr>
        <p:txBody>
          <a:bodyPr wrap="square" lIns="91440" tIns="45720" rIns="91440" bIns="45720">
            <a:spAutoFit/>
          </a:bodyPr>
          <a:lstStyle/>
          <a:p>
            <a:pPr algn="ctr"/>
            <a:r>
              <a:rPr lang="en-US"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No train Data</a:t>
            </a:r>
            <a:endParaRPr lang="he-IL" sz="36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pic>
        <p:nvPicPr>
          <p:cNvPr id="11" name="תמונה 10" descr="תמונה שמכילה ספר, מכונה בפעולה עצמית, מדף, ארגז ספרים&#10;&#10;התיאור נוצר באופן אוטומטי">
            <a:extLst>
              <a:ext uri="{FF2B5EF4-FFF2-40B4-BE49-F238E27FC236}">
                <a16:creationId xmlns:a16="http://schemas.microsoft.com/office/drawing/2014/main" id="{09A1D777-9DA5-362D-6EDC-B02645DA75B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0189" y="2204092"/>
            <a:ext cx="1685300" cy="16853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מלבן 11">
            <a:extLst>
              <a:ext uri="{FF2B5EF4-FFF2-40B4-BE49-F238E27FC236}">
                <a16:creationId xmlns:a16="http://schemas.microsoft.com/office/drawing/2014/main" id="{7C6B6D8C-2553-E805-6E42-071437130651}"/>
              </a:ext>
            </a:extLst>
          </p:cNvPr>
          <p:cNvSpPr/>
          <p:nvPr/>
        </p:nvSpPr>
        <p:spPr>
          <a:xfrm>
            <a:off x="2471168" y="2792626"/>
            <a:ext cx="3790736" cy="1200329"/>
          </a:xfrm>
          <a:prstGeom prst="rect">
            <a:avLst/>
          </a:prstGeom>
          <a:noFill/>
        </p:spPr>
        <p:txBody>
          <a:bodyPr wrap="square" lIns="91440" tIns="45720" rIns="91440" bIns="45720">
            <a:spAutoFit/>
          </a:bodyPr>
          <a:lstStyle/>
          <a:p>
            <a:pPr algn="ctr"/>
            <a:r>
              <a:rPr lang="en-US" sz="2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No pre trained LLM model on Jewish book data</a:t>
            </a:r>
            <a:endParaRPr lang="he-IL" sz="2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pic>
        <p:nvPicPr>
          <p:cNvPr id="14" name="תמונה 13" descr="תמונה שמכילה פני אדם, זקן אדם, ספר, איש&#10;&#10;התיאור נוצר באופן אוטומטי">
            <a:extLst>
              <a:ext uri="{FF2B5EF4-FFF2-40B4-BE49-F238E27FC236}">
                <a16:creationId xmlns:a16="http://schemas.microsoft.com/office/drawing/2014/main" id="{7BE35DDB-BBFF-EC64-701C-01B1B777BA5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04859" y="2404391"/>
            <a:ext cx="1466649" cy="158856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5" name="מלבן 14">
            <a:extLst>
              <a:ext uri="{FF2B5EF4-FFF2-40B4-BE49-F238E27FC236}">
                <a16:creationId xmlns:a16="http://schemas.microsoft.com/office/drawing/2014/main" id="{6D235024-5E8D-308B-9660-6825DE8EA5FA}"/>
              </a:ext>
            </a:extLst>
          </p:cNvPr>
          <p:cNvSpPr/>
          <p:nvPr/>
        </p:nvSpPr>
        <p:spPr>
          <a:xfrm>
            <a:off x="7763288" y="2721619"/>
            <a:ext cx="4637288" cy="954107"/>
          </a:xfrm>
          <a:prstGeom prst="rect">
            <a:avLst/>
          </a:prstGeom>
          <a:noFill/>
        </p:spPr>
        <p:txBody>
          <a:bodyPr wrap="square" lIns="91440" tIns="45720" rIns="91440" bIns="45720">
            <a:spAutoFit/>
          </a:bodyPr>
          <a:lstStyle/>
          <a:p>
            <a:pPr algn="ctr"/>
            <a:r>
              <a:rPr lang="en-US" sz="2800"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The complexity of halachic language</a:t>
            </a:r>
            <a:endParaRPr lang="he-IL" sz="2800"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pic>
        <p:nvPicPr>
          <p:cNvPr id="19" name="תמונה 18" descr="תמונה שמכילה עיגול, תמונה, אומנות, צבעוני&#10;&#10;התיאור נוצר באופן אוטומטי">
            <a:extLst>
              <a:ext uri="{FF2B5EF4-FFF2-40B4-BE49-F238E27FC236}">
                <a16:creationId xmlns:a16="http://schemas.microsoft.com/office/drawing/2014/main" id="{8CA41B50-4E79-FD2A-4E7D-2FEC85A6DBA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04859" y="4603090"/>
            <a:ext cx="1546403" cy="154640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0" name="מלבן 19">
            <a:extLst>
              <a:ext uri="{FF2B5EF4-FFF2-40B4-BE49-F238E27FC236}">
                <a16:creationId xmlns:a16="http://schemas.microsoft.com/office/drawing/2014/main" id="{8F6CD0DC-89DC-7948-6CAD-884EC3CF98FB}"/>
              </a:ext>
            </a:extLst>
          </p:cNvPr>
          <p:cNvSpPr/>
          <p:nvPr/>
        </p:nvSpPr>
        <p:spPr>
          <a:xfrm>
            <a:off x="7478060" y="5138885"/>
            <a:ext cx="4637288" cy="523220"/>
          </a:xfrm>
          <a:prstGeom prst="rect">
            <a:avLst/>
          </a:prstGeom>
          <a:noFill/>
        </p:spPr>
        <p:txBody>
          <a:bodyPr wrap="square" lIns="91440" tIns="45720" rIns="91440" bIns="45720">
            <a:spAutoFit/>
          </a:bodyPr>
          <a:lstStyle/>
          <a:p>
            <a:pPr algn="ctr"/>
            <a:r>
              <a:rPr lang="en-US" sz="2800"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Studding NLP</a:t>
            </a:r>
            <a:endParaRPr lang="he-IL" sz="2800"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11047709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A7E0257-D077-B454-4A25-FE9D262D1517}"/>
              </a:ext>
            </a:extLst>
          </p:cNvPr>
          <p:cNvSpPr>
            <a:spLocks noGrp="1"/>
          </p:cNvSpPr>
          <p:nvPr>
            <p:ph type="title"/>
          </p:nvPr>
        </p:nvSpPr>
        <p:spPr>
          <a:xfrm>
            <a:off x="-1142978" y="1003569"/>
            <a:ext cx="10571998" cy="970450"/>
          </a:xfrm>
        </p:spPr>
        <p:txBody>
          <a:bodyPr>
            <a:normAutofit fontScale="90000"/>
          </a:bodyPr>
          <a:lstStyle/>
          <a:p>
            <a:pPr algn="ctr">
              <a:lnSpc>
                <a:spcPct val="90000"/>
              </a:lnSpc>
            </a:pPr>
            <a:br>
              <a:rPr lang="en-US" sz="3600" b="1" i="1" dirty="0">
                <a:effectLst/>
                <a:latin typeface="NVIDIA-APAC"/>
              </a:rPr>
            </a:br>
            <a:r>
              <a:rPr lang="en-US" sz="3600" b="1" i="1" dirty="0">
                <a:effectLst/>
                <a:latin typeface="NVIDIA-APAC"/>
              </a:rPr>
              <a:t>RAG - Retrieval-Augmented Generation</a:t>
            </a:r>
            <a:br>
              <a:rPr lang="en-US" sz="3600" b="1" i="1" dirty="0">
                <a:effectLst/>
                <a:latin typeface="NVIDIA-APAC"/>
              </a:rPr>
            </a:br>
            <a:r>
              <a:rPr lang="en-US" sz="3600" b="1" i="1" dirty="0">
                <a:effectLst/>
                <a:latin typeface="NVIDIA-APAC"/>
              </a:rPr>
              <a:t> vs </a:t>
            </a:r>
            <a:br>
              <a:rPr lang="en-US" sz="3600" b="1" i="1" dirty="0">
                <a:effectLst/>
                <a:latin typeface="NVIDIA-APAC"/>
              </a:rPr>
            </a:br>
            <a:r>
              <a:rPr lang="en-US" sz="3600" b="1" i="1" dirty="0">
                <a:effectLst/>
                <a:latin typeface="NVIDIA-APAC"/>
              </a:rPr>
              <a:t>LLM</a:t>
            </a:r>
            <a:r>
              <a:rPr lang="en-US" sz="3600" i="1" dirty="0">
                <a:latin typeface="NVIDIA-APAC"/>
              </a:rPr>
              <a:t> -</a:t>
            </a:r>
            <a:r>
              <a:rPr lang="en-US" sz="3600" b="1" i="1" dirty="0">
                <a:effectLst/>
                <a:latin typeface="NVIDIA-APAC"/>
              </a:rPr>
              <a:t>Large Language Model </a:t>
            </a:r>
            <a:br>
              <a:rPr lang="en-US" sz="1900" b="1" i="0" dirty="0">
                <a:effectLst/>
                <a:latin typeface="NVIDIA-APAC"/>
              </a:rPr>
            </a:br>
            <a:endParaRPr lang="he-IL" sz="1900" dirty="0"/>
          </a:p>
        </p:txBody>
      </p:sp>
      <p:sp>
        <p:nvSpPr>
          <p:cNvPr id="3" name="מציין מיקום תוכן 2">
            <a:extLst>
              <a:ext uri="{FF2B5EF4-FFF2-40B4-BE49-F238E27FC236}">
                <a16:creationId xmlns:a16="http://schemas.microsoft.com/office/drawing/2014/main" id="{CBC8E75A-8FCF-7FE8-DDF6-4E48699B1DA5}"/>
              </a:ext>
            </a:extLst>
          </p:cNvPr>
          <p:cNvSpPr>
            <a:spLocks noGrp="1"/>
          </p:cNvSpPr>
          <p:nvPr>
            <p:ph idx="1"/>
          </p:nvPr>
        </p:nvSpPr>
        <p:spPr>
          <a:xfrm>
            <a:off x="6095999" y="3624792"/>
            <a:ext cx="5475111" cy="3632200"/>
          </a:xfrm>
        </p:spPr>
        <p:txBody>
          <a:bodyPr>
            <a:normAutofit/>
          </a:bodyPr>
          <a:lstStyle/>
          <a:p>
            <a:pPr marL="0" indent="0" algn="ctr">
              <a:buNone/>
            </a:pPr>
            <a:r>
              <a:rPr lang="en-US" sz="2400" b="1" dirty="0"/>
              <a:t>RAG – INSTANCE BASED LEARNING</a:t>
            </a:r>
            <a:r>
              <a:rPr lang="he-IL" sz="2400" b="1" dirty="0"/>
              <a:t> </a:t>
            </a:r>
            <a:endParaRPr lang="en-US" sz="2400" b="1" dirty="0"/>
          </a:p>
          <a:p>
            <a:pPr marL="0" indent="0" algn="ctr">
              <a:buNone/>
            </a:pPr>
            <a:r>
              <a:rPr lang="en-US" sz="2400" b="1" dirty="0"/>
              <a:t>“Open book problem”</a:t>
            </a:r>
          </a:p>
        </p:txBody>
      </p:sp>
      <p:pic>
        <p:nvPicPr>
          <p:cNvPr id="5" name="תמונה 4">
            <a:extLst>
              <a:ext uri="{FF2B5EF4-FFF2-40B4-BE49-F238E27FC236}">
                <a16:creationId xmlns:a16="http://schemas.microsoft.com/office/drawing/2014/main" id="{D70FDE69-70C2-E369-7AA1-40D5AE3F771C}"/>
              </a:ext>
            </a:extLst>
          </p:cNvPr>
          <p:cNvPicPr>
            <a:picLocks noChangeAspect="1"/>
          </p:cNvPicPr>
          <p:nvPr/>
        </p:nvPicPr>
        <p:blipFill>
          <a:blip r:embed="rId3"/>
          <a:stretch>
            <a:fillRect/>
          </a:stretch>
        </p:blipFill>
        <p:spPr>
          <a:xfrm>
            <a:off x="8861777" y="255695"/>
            <a:ext cx="2607733" cy="1801066"/>
          </a:xfrm>
          <a:prstGeom prst="roundRect">
            <a:avLst>
              <a:gd name="adj" fmla="val 3876"/>
            </a:avLst>
          </a:prstGeom>
          <a:ln>
            <a:solidFill>
              <a:schemeClr val="accent1"/>
            </a:solidFill>
          </a:ln>
          <a:effectLst/>
        </p:spPr>
      </p:pic>
      <p:pic>
        <p:nvPicPr>
          <p:cNvPr id="6" name="תמונה 5">
            <a:extLst>
              <a:ext uri="{FF2B5EF4-FFF2-40B4-BE49-F238E27FC236}">
                <a16:creationId xmlns:a16="http://schemas.microsoft.com/office/drawing/2014/main" id="{9DE580D3-E091-EA18-3F07-EA5FE70598FA}"/>
              </a:ext>
            </a:extLst>
          </p:cNvPr>
          <p:cNvPicPr>
            <a:picLocks noChangeAspect="1"/>
          </p:cNvPicPr>
          <p:nvPr/>
        </p:nvPicPr>
        <p:blipFill>
          <a:blip r:embed="rId4"/>
          <a:stretch>
            <a:fillRect/>
          </a:stretch>
        </p:blipFill>
        <p:spPr>
          <a:xfrm>
            <a:off x="3791113" y="2296230"/>
            <a:ext cx="4609772" cy="226553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9" name="תיבת טקסט 8">
            <a:extLst>
              <a:ext uri="{FF2B5EF4-FFF2-40B4-BE49-F238E27FC236}">
                <a16:creationId xmlns:a16="http://schemas.microsoft.com/office/drawing/2014/main" id="{BBBEC2F7-21AC-6467-ABA5-DFF8AA5AB1EE}"/>
              </a:ext>
            </a:extLst>
          </p:cNvPr>
          <p:cNvSpPr txBox="1"/>
          <p:nvPr/>
        </p:nvSpPr>
        <p:spPr>
          <a:xfrm>
            <a:off x="-80736" y="5023434"/>
            <a:ext cx="6733821" cy="830997"/>
          </a:xfrm>
          <a:prstGeom prst="rect">
            <a:avLst/>
          </a:prstGeom>
          <a:noFill/>
        </p:spPr>
        <p:txBody>
          <a:bodyPr wrap="square">
            <a:spAutoFit/>
          </a:bodyPr>
          <a:lstStyle/>
          <a:p>
            <a:pPr marL="0" indent="0" algn="ctr">
              <a:buNone/>
            </a:pPr>
            <a:r>
              <a:rPr lang="en-US" sz="2400" b="1" dirty="0"/>
              <a:t>LLM- MODEL BASED LEARNING</a:t>
            </a:r>
          </a:p>
          <a:p>
            <a:pPr marL="0" indent="0" algn="ctr">
              <a:buNone/>
            </a:pPr>
            <a:r>
              <a:rPr lang="en-US" sz="2400" b="1" dirty="0"/>
              <a:t>"Close book problem”</a:t>
            </a:r>
            <a:endParaRPr lang="he-IL" sz="2400" b="1" dirty="0"/>
          </a:p>
        </p:txBody>
      </p:sp>
    </p:spTree>
    <p:extLst>
      <p:ext uri="{BB962C8B-B14F-4D97-AF65-F5344CB8AC3E}">
        <p14:creationId xmlns:p14="http://schemas.microsoft.com/office/powerpoint/2010/main" val="4443169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6FE5E74-5262-7D55-4749-C1C79AB05FBB}"/>
              </a:ext>
            </a:extLst>
          </p:cNvPr>
          <p:cNvSpPr>
            <a:spLocks noGrp="1"/>
          </p:cNvSpPr>
          <p:nvPr>
            <p:ph type="title"/>
          </p:nvPr>
        </p:nvSpPr>
        <p:spPr>
          <a:xfrm>
            <a:off x="462533" y="424038"/>
            <a:ext cx="10571998" cy="970450"/>
          </a:xfrm>
        </p:spPr>
        <p:txBody>
          <a:bodyPr/>
          <a:lstStyle/>
          <a:p>
            <a:r>
              <a:rPr lang="en-US" sz="4000" b="1" dirty="0">
                <a:effectLst/>
                <a:latin typeface="NVIDIA-APAC"/>
              </a:rPr>
              <a:t>RAG - Retrieval-Augmented Generation</a:t>
            </a:r>
            <a:endParaRPr lang="he-IL" dirty="0"/>
          </a:p>
        </p:txBody>
      </p:sp>
      <p:pic>
        <p:nvPicPr>
          <p:cNvPr id="5" name="מציין מיקום תוכן 4" descr="תמונה שמכילה טקסט, עיצוב גרפי, מעגל חשמלי&#10;&#10;התיאור נוצר באופן אוטומטי">
            <a:extLst>
              <a:ext uri="{FF2B5EF4-FFF2-40B4-BE49-F238E27FC236}">
                <a16:creationId xmlns:a16="http://schemas.microsoft.com/office/drawing/2014/main" id="{B4D750D0-7C6A-F50D-B1EE-7496F10ED41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542690" y="489261"/>
            <a:ext cx="1856865" cy="1062852"/>
          </a:xfrm>
          <a:prstGeom prst="rect">
            <a:avLst/>
          </a:prstGeom>
          <a:ln w="228600" cap="sq" cmpd="thickThin">
            <a:solidFill>
              <a:srgbClr val="000000"/>
            </a:solidFill>
            <a:prstDash val="solid"/>
            <a:miter lim="800000"/>
          </a:ln>
          <a:effectLst>
            <a:innerShdw blurRad="76200">
              <a:srgbClr val="000000"/>
            </a:innerShdw>
          </a:effectLst>
        </p:spPr>
      </p:pic>
      <p:pic>
        <p:nvPicPr>
          <p:cNvPr id="4" name="תמונה 3">
            <a:extLst>
              <a:ext uri="{FF2B5EF4-FFF2-40B4-BE49-F238E27FC236}">
                <a16:creationId xmlns:a16="http://schemas.microsoft.com/office/drawing/2014/main" id="{B27637F1-6445-FFFB-32D0-D3F8C18124DE}"/>
              </a:ext>
            </a:extLst>
          </p:cNvPr>
          <p:cNvPicPr>
            <a:picLocks noChangeAspect="1"/>
          </p:cNvPicPr>
          <p:nvPr/>
        </p:nvPicPr>
        <p:blipFill rotWithShape="1">
          <a:blip r:embed="rId4">
            <a:extLst>
              <a:ext uri="{28A0092B-C50C-407E-A947-70E740481C1C}">
                <a14:useLocalDpi xmlns:a14="http://schemas.microsoft.com/office/drawing/2010/main" val="0"/>
              </a:ext>
            </a:extLst>
          </a:blip>
          <a:srcRect l="789" t="10007" r="-789" b="-10007"/>
          <a:stretch/>
        </p:blipFill>
        <p:spPr>
          <a:xfrm>
            <a:off x="0" y="1913021"/>
            <a:ext cx="12288253" cy="5389103"/>
          </a:xfrm>
          <a:prstGeom prst="rect">
            <a:avLst/>
          </a:prstGeom>
        </p:spPr>
      </p:pic>
    </p:spTree>
    <p:extLst>
      <p:ext uri="{BB962C8B-B14F-4D97-AF65-F5344CB8AC3E}">
        <p14:creationId xmlns:p14="http://schemas.microsoft.com/office/powerpoint/2010/main" val="28067475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תמונה 15">
            <a:extLst>
              <a:ext uri="{FF2B5EF4-FFF2-40B4-BE49-F238E27FC236}">
                <a16:creationId xmlns:a16="http://schemas.microsoft.com/office/drawing/2014/main" id="{6DA8CB2E-A1D5-4D13-E7BA-F31CD794E592}"/>
              </a:ext>
            </a:extLst>
          </p:cNvPr>
          <p:cNvPicPr>
            <a:picLocks noChangeAspect="1"/>
          </p:cNvPicPr>
          <p:nvPr/>
        </p:nvPicPr>
        <p:blipFill rotWithShape="1">
          <a:blip r:embed="rId3">
            <a:extLst>
              <a:ext uri="{28A0092B-C50C-407E-A947-70E740481C1C}">
                <a14:useLocalDpi xmlns:a14="http://schemas.microsoft.com/office/drawing/2010/main" val="0"/>
              </a:ext>
            </a:extLst>
          </a:blip>
          <a:srcRect l="789" t="10007" r="-789" b="-10007"/>
          <a:stretch/>
        </p:blipFill>
        <p:spPr>
          <a:xfrm>
            <a:off x="8425377" y="1127161"/>
            <a:ext cx="3805414" cy="2321688"/>
          </a:xfrm>
          <a:prstGeom prst="rect">
            <a:avLst/>
          </a:prstGeom>
        </p:spPr>
      </p:pic>
      <p:sp>
        <p:nvSpPr>
          <p:cNvPr id="4" name="כותרת 1">
            <a:extLst>
              <a:ext uri="{FF2B5EF4-FFF2-40B4-BE49-F238E27FC236}">
                <a16:creationId xmlns:a16="http://schemas.microsoft.com/office/drawing/2014/main" id="{E108184B-FFDF-14A6-8AD2-8DA2E7E58672}"/>
              </a:ext>
            </a:extLst>
          </p:cNvPr>
          <p:cNvSpPr>
            <a:spLocks noGrp="1"/>
          </p:cNvSpPr>
          <p:nvPr>
            <p:ph type="title"/>
          </p:nvPr>
        </p:nvSpPr>
        <p:spPr>
          <a:xfrm>
            <a:off x="809625" y="447675"/>
            <a:ext cx="10572750" cy="969963"/>
          </a:xfrm>
        </p:spPr>
        <p:txBody>
          <a:bodyPr/>
          <a:lstStyle/>
          <a:p>
            <a:r>
              <a:rPr lang="en-US" dirty="0"/>
              <a:t>First problem – the answer does not appear in the 3 top results</a:t>
            </a:r>
            <a:r>
              <a:rPr lang="he-IL" dirty="0"/>
              <a:t> </a:t>
            </a:r>
          </a:p>
        </p:txBody>
      </p:sp>
      <p:pic>
        <p:nvPicPr>
          <p:cNvPr id="6" name="תמונה 5" descr="תמונה שמכילה דפוס, אומנות&#10;&#10;התיאור נוצר באופן אוטומטי">
            <a:extLst>
              <a:ext uri="{FF2B5EF4-FFF2-40B4-BE49-F238E27FC236}">
                <a16:creationId xmlns:a16="http://schemas.microsoft.com/office/drawing/2014/main" id="{EEBD5994-1929-7621-A853-FA335DA9F53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8834" y="3998830"/>
            <a:ext cx="2321687" cy="232168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מלבן 6">
            <a:extLst>
              <a:ext uri="{FF2B5EF4-FFF2-40B4-BE49-F238E27FC236}">
                <a16:creationId xmlns:a16="http://schemas.microsoft.com/office/drawing/2014/main" id="{12743A54-EB56-0054-7AAD-3AF272B01A2E}"/>
              </a:ext>
            </a:extLst>
          </p:cNvPr>
          <p:cNvSpPr/>
          <p:nvPr/>
        </p:nvSpPr>
        <p:spPr>
          <a:xfrm>
            <a:off x="568833" y="3013500"/>
            <a:ext cx="2321688" cy="830997"/>
          </a:xfrm>
          <a:prstGeom prst="rect">
            <a:avLst/>
          </a:prstGeom>
          <a:noFill/>
        </p:spPr>
        <p:txBody>
          <a:bodyPr wrap="square" lIns="91440" tIns="45720" rIns="91440" bIns="45720">
            <a:spAutoFit/>
          </a:bodyPr>
          <a:lstStyle/>
          <a:p>
            <a:pPr algn="ctr"/>
            <a:r>
              <a:rPr lang="en-US" sz="2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Split book to documents</a:t>
            </a:r>
            <a:endParaRPr lang="he-IL" sz="2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pic>
        <p:nvPicPr>
          <p:cNvPr id="9" name="תמונה 8" descr="תמונה שמכילה רשת, אומנות&#10;&#10;התיאור נוצר באופן אוטומטי">
            <a:extLst>
              <a:ext uri="{FF2B5EF4-FFF2-40B4-BE49-F238E27FC236}">
                <a16:creationId xmlns:a16="http://schemas.microsoft.com/office/drawing/2014/main" id="{3079263D-4FC8-B6D2-F05E-56797FFF18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10399" y="4109755"/>
            <a:ext cx="2210762" cy="221076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1" name="תמונה 10" descr="תמונה שמכילה טקסט, צילום מסך, קו, מלבן&#10;&#10;התיאור נוצר באופן אוטומטי">
            <a:extLst>
              <a:ext uri="{FF2B5EF4-FFF2-40B4-BE49-F238E27FC236}">
                <a16:creationId xmlns:a16="http://schemas.microsoft.com/office/drawing/2014/main" id="{79EF61A8-64D0-569F-0861-00D4AD0B83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83249" y="4425420"/>
            <a:ext cx="2485454" cy="189509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מלבן 11">
            <a:extLst>
              <a:ext uri="{FF2B5EF4-FFF2-40B4-BE49-F238E27FC236}">
                <a16:creationId xmlns:a16="http://schemas.microsoft.com/office/drawing/2014/main" id="{E26F6FB5-083E-778B-849B-B29B60D5EC86}"/>
              </a:ext>
            </a:extLst>
          </p:cNvPr>
          <p:cNvSpPr/>
          <p:nvPr/>
        </p:nvSpPr>
        <p:spPr>
          <a:xfrm>
            <a:off x="4554936" y="3013501"/>
            <a:ext cx="2321688" cy="830997"/>
          </a:xfrm>
          <a:prstGeom prst="rect">
            <a:avLst/>
          </a:prstGeom>
          <a:noFill/>
        </p:spPr>
        <p:txBody>
          <a:bodyPr wrap="square" lIns="91440" tIns="45720" rIns="91440" bIns="45720">
            <a:spAutoFit/>
          </a:bodyPr>
          <a:lstStyle/>
          <a:p>
            <a:pPr algn="ctr"/>
            <a:r>
              <a:rPr lang="en-US" sz="2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Turn text to vectors </a:t>
            </a:r>
            <a:endParaRPr lang="he-IL" sz="2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3" name="מלבן 12">
            <a:extLst>
              <a:ext uri="{FF2B5EF4-FFF2-40B4-BE49-F238E27FC236}">
                <a16:creationId xmlns:a16="http://schemas.microsoft.com/office/drawing/2014/main" id="{E2B60C92-B693-997F-F622-EBB93733153B}"/>
              </a:ext>
            </a:extLst>
          </p:cNvPr>
          <p:cNvSpPr/>
          <p:nvPr/>
        </p:nvSpPr>
        <p:spPr>
          <a:xfrm>
            <a:off x="8365132" y="2909426"/>
            <a:ext cx="2321688" cy="1200329"/>
          </a:xfrm>
          <a:prstGeom prst="rect">
            <a:avLst/>
          </a:prstGeom>
          <a:noFill/>
        </p:spPr>
        <p:txBody>
          <a:bodyPr wrap="square" lIns="91440" tIns="45720" rIns="91440" bIns="45720">
            <a:spAutoFit/>
          </a:bodyPr>
          <a:lstStyle/>
          <a:p>
            <a:pPr algn="ctr"/>
            <a:r>
              <a:rPr lang="en-US" sz="2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cousin similarity with query</a:t>
            </a:r>
            <a:endParaRPr lang="he-IL" sz="2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5" name="תיבת טקסט 14">
            <a:extLst>
              <a:ext uri="{FF2B5EF4-FFF2-40B4-BE49-F238E27FC236}">
                <a16:creationId xmlns:a16="http://schemas.microsoft.com/office/drawing/2014/main" id="{CBFCFC82-26F8-F7EF-EB5C-DCEBEDFD6E09}"/>
              </a:ext>
            </a:extLst>
          </p:cNvPr>
          <p:cNvSpPr txBox="1"/>
          <p:nvPr/>
        </p:nvSpPr>
        <p:spPr>
          <a:xfrm>
            <a:off x="2665851" y="2288005"/>
            <a:ext cx="6099858" cy="707886"/>
          </a:xfrm>
          <a:prstGeom prst="rect">
            <a:avLst/>
          </a:prstGeom>
          <a:noFill/>
        </p:spPr>
        <p:txBody>
          <a:bodyPr wrap="square">
            <a:spAutoFit/>
          </a:bodyPr>
          <a:lstStyle/>
          <a:p>
            <a:r>
              <a:rPr lang="he-IL" sz="4000" b="1" dirty="0">
                <a:ln w="38100">
                  <a:solidFill>
                    <a:schemeClr val="accent1">
                      <a:lumMod val="75000"/>
                    </a:schemeClr>
                  </a:solidFill>
                </a:ln>
              </a:rPr>
              <a:t>Analysis of the problem</a:t>
            </a:r>
          </a:p>
        </p:txBody>
      </p:sp>
      <p:sp>
        <p:nvSpPr>
          <p:cNvPr id="3" name="אליפסה 2">
            <a:extLst>
              <a:ext uri="{FF2B5EF4-FFF2-40B4-BE49-F238E27FC236}">
                <a16:creationId xmlns:a16="http://schemas.microsoft.com/office/drawing/2014/main" id="{4461D148-5EA2-075B-C97D-018DCC8962B6}"/>
              </a:ext>
            </a:extLst>
          </p:cNvPr>
          <p:cNvSpPr/>
          <p:nvPr/>
        </p:nvSpPr>
        <p:spPr>
          <a:xfrm>
            <a:off x="10475150" y="2248520"/>
            <a:ext cx="951741" cy="499772"/>
          </a:xfrm>
          <a:prstGeom prst="ellipse">
            <a:avLst/>
          </a:prstGeom>
          <a:noFill/>
          <a:ln w="762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8" name="מציין מיקום תוכן 7">
            <a:extLst>
              <a:ext uri="{FF2B5EF4-FFF2-40B4-BE49-F238E27FC236}">
                <a16:creationId xmlns:a16="http://schemas.microsoft.com/office/drawing/2014/main" id="{77D1C08D-AD4E-EF21-52E1-FB1550B8C9EB}"/>
              </a:ext>
            </a:extLst>
          </p:cNvPr>
          <p:cNvSpPr>
            <a:spLocks noGrp="1"/>
          </p:cNvSpPr>
          <p:nvPr>
            <p:ph idx="1"/>
          </p:nvPr>
        </p:nvSpPr>
        <p:spPr/>
        <p:txBody>
          <a:bodyPr/>
          <a:lstStyle/>
          <a:p>
            <a:endParaRPr lang="he-IL" dirty="0"/>
          </a:p>
        </p:txBody>
      </p:sp>
    </p:spTree>
    <p:extLst>
      <p:ext uri="{BB962C8B-B14F-4D97-AF65-F5344CB8AC3E}">
        <p14:creationId xmlns:p14="http://schemas.microsoft.com/office/powerpoint/2010/main" val="8982041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D78F3A8-117B-EB7C-DBED-9039BFC549A1}"/>
              </a:ext>
            </a:extLst>
          </p:cNvPr>
          <p:cNvSpPr>
            <a:spLocks noGrp="1"/>
          </p:cNvSpPr>
          <p:nvPr>
            <p:ph type="title"/>
          </p:nvPr>
        </p:nvSpPr>
        <p:spPr>
          <a:xfrm>
            <a:off x="908981" y="575146"/>
            <a:ext cx="8044633" cy="970450"/>
          </a:xfrm>
        </p:spPr>
        <p:txBody>
          <a:bodyPr/>
          <a:lstStyle/>
          <a:p>
            <a:r>
              <a:rPr lang="en-US" dirty="0"/>
              <a:t>First solution – Meta Data</a:t>
            </a:r>
            <a:endParaRPr lang="he-IL" dirty="0"/>
          </a:p>
        </p:txBody>
      </p:sp>
      <p:pic>
        <p:nvPicPr>
          <p:cNvPr id="8" name="תמונה 7">
            <a:extLst>
              <a:ext uri="{FF2B5EF4-FFF2-40B4-BE49-F238E27FC236}">
                <a16:creationId xmlns:a16="http://schemas.microsoft.com/office/drawing/2014/main" id="{4274305A-7EE3-F2E9-687F-BB7E803C0BF5}"/>
              </a:ext>
            </a:extLst>
          </p:cNvPr>
          <p:cNvPicPr>
            <a:picLocks noChangeAspect="1"/>
          </p:cNvPicPr>
          <p:nvPr/>
        </p:nvPicPr>
        <p:blipFill>
          <a:blip r:embed="rId3"/>
          <a:stretch>
            <a:fillRect/>
          </a:stretch>
        </p:blipFill>
        <p:spPr>
          <a:xfrm>
            <a:off x="430356" y="2309145"/>
            <a:ext cx="2759884" cy="1787618"/>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9" name="מלבן 8">
            <a:extLst>
              <a:ext uri="{FF2B5EF4-FFF2-40B4-BE49-F238E27FC236}">
                <a16:creationId xmlns:a16="http://schemas.microsoft.com/office/drawing/2014/main" id="{F51C6606-BB27-7837-F69B-37560B680790}"/>
              </a:ext>
            </a:extLst>
          </p:cNvPr>
          <p:cNvSpPr/>
          <p:nvPr/>
        </p:nvSpPr>
        <p:spPr>
          <a:xfrm>
            <a:off x="3429321" y="2217944"/>
            <a:ext cx="3391382" cy="1754326"/>
          </a:xfrm>
          <a:prstGeom prst="rect">
            <a:avLst/>
          </a:prstGeom>
          <a:noFill/>
        </p:spPr>
        <p:txBody>
          <a:bodyPr wrap="square" lIns="91440" tIns="45720" rIns="91440" bIns="45720">
            <a:spAutoFit/>
          </a:bodyPr>
          <a:lstStyle/>
          <a:p>
            <a:pPr algn="ctr"/>
            <a:r>
              <a:rPr lang="en-US"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Adding meta dat</a:t>
            </a:r>
            <a:r>
              <a:rPr lang="en-US" sz="3600" b="1" dirty="0">
                <a:ln w="9525">
                  <a:solidFill>
                    <a:schemeClr val="bg1"/>
                  </a:solidFill>
                  <a:prstDash val="solid"/>
                </a:ln>
                <a:effectLst>
                  <a:outerShdw blurRad="12700" dist="38100" dir="2700000" algn="tl" rotWithShape="0">
                    <a:schemeClr val="bg1">
                      <a:lumMod val="50000"/>
                    </a:schemeClr>
                  </a:outerShdw>
                </a:effectLst>
              </a:rPr>
              <a:t>a to each document</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cxnSp>
        <p:nvCxnSpPr>
          <p:cNvPr id="11" name="מחבר חץ ישר 10">
            <a:extLst>
              <a:ext uri="{FF2B5EF4-FFF2-40B4-BE49-F238E27FC236}">
                <a16:creationId xmlns:a16="http://schemas.microsoft.com/office/drawing/2014/main" id="{DA29879B-FFA7-4065-3A59-027CCDDB34FC}"/>
              </a:ext>
            </a:extLst>
          </p:cNvPr>
          <p:cNvCxnSpPr>
            <a:cxnSpLocks/>
          </p:cNvCxnSpPr>
          <p:nvPr/>
        </p:nvCxnSpPr>
        <p:spPr>
          <a:xfrm>
            <a:off x="5879939" y="3972243"/>
            <a:ext cx="787079" cy="1134197"/>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pic>
        <p:nvPicPr>
          <p:cNvPr id="13" name="מציין מיקום תוכן 4">
            <a:extLst>
              <a:ext uri="{FF2B5EF4-FFF2-40B4-BE49-F238E27FC236}">
                <a16:creationId xmlns:a16="http://schemas.microsoft.com/office/drawing/2014/main" id="{C044EE51-67E7-B2A2-A0A5-B44FE69B6AB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59784" y="3841713"/>
            <a:ext cx="4807464" cy="2817562"/>
          </a:xfrm>
          <a:prstGeom prst="rect">
            <a:avLst/>
          </a:prstGeom>
          <a:effectLst>
            <a:outerShdw blurRad="50800" dir="14400000">
              <a:srgbClr val="000000">
                <a:alpha val="40000"/>
              </a:srgbClr>
            </a:outerShdw>
          </a:effectLst>
        </p:spPr>
      </p:pic>
      <p:pic>
        <p:nvPicPr>
          <p:cNvPr id="10" name="תמונה 9">
            <a:extLst>
              <a:ext uri="{FF2B5EF4-FFF2-40B4-BE49-F238E27FC236}">
                <a16:creationId xmlns:a16="http://schemas.microsoft.com/office/drawing/2014/main" id="{562229DD-4812-489C-D24D-868132A9E10B}"/>
              </a:ext>
            </a:extLst>
          </p:cNvPr>
          <p:cNvPicPr>
            <a:picLocks noChangeAspect="1"/>
          </p:cNvPicPr>
          <p:nvPr/>
        </p:nvPicPr>
        <p:blipFill rotWithShape="1">
          <a:blip r:embed="rId5">
            <a:extLst>
              <a:ext uri="{28A0092B-C50C-407E-A947-70E740481C1C}">
                <a14:useLocalDpi xmlns:a14="http://schemas.microsoft.com/office/drawing/2010/main" val="0"/>
              </a:ext>
            </a:extLst>
          </a:blip>
          <a:srcRect l="789" t="10007" r="-789" b="-10007"/>
          <a:stretch/>
        </p:blipFill>
        <p:spPr>
          <a:xfrm>
            <a:off x="12285765" y="2784752"/>
            <a:ext cx="3805414" cy="2321688"/>
          </a:xfrm>
          <a:prstGeom prst="rect">
            <a:avLst/>
          </a:prstGeom>
        </p:spPr>
      </p:pic>
      <p:sp>
        <p:nvSpPr>
          <p:cNvPr id="12" name="אליפסה 11">
            <a:extLst>
              <a:ext uri="{FF2B5EF4-FFF2-40B4-BE49-F238E27FC236}">
                <a16:creationId xmlns:a16="http://schemas.microsoft.com/office/drawing/2014/main" id="{7A356720-0EAE-0C11-ACB8-429E5D504273}"/>
              </a:ext>
            </a:extLst>
          </p:cNvPr>
          <p:cNvSpPr/>
          <p:nvPr/>
        </p:nvSpPr>
        <p:spPr>
          <a:xfrm>
            <a:off x="14317866" y="3846877"/>
            <a:ext cx="951741" cy="499772"/>
          </a:xfrm>
          <a:prstGeom prst="ellipse">
            <a:avLst/>
          </a:prstGeom>
          <a:noFill/>
          <a:ln w="762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20166226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D78F3A8-117B-EB7C-DBED-9039BFC549A1}"/>
              </a:ext>
            </a:extLst>
          </p:cNvPr>
          <p:cNvSpPr>
            <a:spLocks noGrp="1"/>
          </p:cNvSpPr>
          <p:nvPr>
            <p:ph type="title"/>
          </p:nvPr>
        </p:nvSpPr>
        <p:spPr>
          <a:xfrm>
            <a:off x="330247" y="275247"/>
            <a:ext cx="8570685" cy="970450"/>
          </a:xfrm>
        </p:spPr>
        <p:txBody>
          <a:bodyPr/>
          <a:lstStyle/>
          <a:p>
            <a:r>
              <a:rPr lang="en-US" dirty="0"/>
              <a:t>Second solution –ReRank model</a:t>
            </a:r>
            <a:endParaRPr lang="he-IL" dirty="0"/>
          </a:p>
        </p:txBody>
      </p:sp>
      <p:pic>
        <p:nvPicPr>
          <p:cNvPr id="4" name="תמונה 3" descr="תמונה שמכילה מכונה בפעולה עצמית, רובוט, צעצוע, מצ'ה&#10;&#10;התיאור נוצר באופן אוטומטי">
            <a:extLst>
              <a:ext uri="{FF2B5EF4-FFF2-40B4-BE49-F238E27FC236}">
                <a16:creationId xmlns:a16="http://schemas.microsoft.com/office/drawing/2014/main" id="{CD29C953-809F-1681-8AD3-AFA8F3690A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4581" y="2510742"/>
            <a:ext cx="2252240" cy="225224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מלבן 6">
            <a:extLst>
              <a:ext uri="{FF2B5EF4-FFF2-40B4-BE49-F238E27FC236}">
                <a16:creationId xmlns:a16="http://schemas.microsoft.com/office/drawing/2014/main" id="{D730C5FA-9FDB-6B3C-3CD8-1CA39349FAE7}"/>
              </a:ext>
            </a:extLst>
          </p:cNvPr>
          <p:cNvSpPr/>
          <p:nvPr/>
        </p:nvSpPr>
        <p:spPr>
          <a:xfrm>
            <a:off x="3240999" y="3429000"/>
            <a:ext cx="3692235" cy="646331"/>
          </a:xfrm>
          <a:prstGeom prst="rect">
            <a:avLst/>
          </a:prstGeom>
          <a:noFill/>
        </p:spPr>
        <p:txBody>
          <a:bodyPr wrap="square" lIns="91440" tIns="45720" rIns="91440" bIns="45720">
            <a:spAutoFit/>
          </a:bodyPr>
          <a:lstStyle/>
          <a:p>
            <a:pPr algn="ctr"/>
            <a:r>
              <a:rPr lang="en-US" sz="3600" b="1" dirty="0">
                <a:ln w="9525">
                  <a:solidFill>
                    <a:schemeClr val="bg1"/>
                  </a:solidFill>
                  <a:prstDash val="solid"/>
                </a:ln>
                <a:effectLst>
                  <a:outerShdw blurRad="12700" dist="38100" dir="2700000" algn="tl" rotWithShape="0">
                    <a:schemeClr val="bg1">
                      <a:lumMod val="50000"/>
                    </a:schemeClr>
                  </a:outerShdw>
                </a:effectLst>
              </a:rPr>
              <a:t>Rerank</a:t>
            </a:r>
            <a:r>
              <a:rPr lang="en-US"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 model</a:t>
            </a:r>
            <a:endParaRPr lang="he-IL"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pic>
        <p:nvPicPr>
          <p:cNvPr id="12" name="תמונה 11" descr="תמונה שמכילה עיצוב גרפי, גרפיקה, עיצוב&#10;&#10;התיאור נוצר באופן אוטומטי">
            <a:extLst>
              <a:ext uri="{FF2B5EF4-FFF2-40B4-BE49-F238E27FC236}">
                <a16:creationId xmlns:a16="http://schemas.microsoft.com/office/drawing/2014/main" id="{2BF80308-EC97-0640-F94E-BC61E99301B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00193" y="4032009"/>
            <a:ext cx="2822497" cy="2114148"/>
          </a:xfrm>
          <a:prstGeom prst="rect">
            <a:avLst/>
          </a:prstGeom>
          <a:ln w="127000" cap="sq">
            <a:solidFill>
              <a:srgbClr val="000000"/>
            </a:solidFill>
            <a:miter lim="800000"/>
          </a:ln>
          <a:effectLst>
            <a:outerShdw blurRad="57150" dist="50800" dir="2700000" algn="tl" rotWithShape="0">
              <a:srgbClr val="000000">
                <a:alpha val="40000"/>
              </a:srgbClr>
            </a:outerShdw>
          </a:effectLst>
        </p:spPr>
      </p:pic>
      <p:cxnSp>
        <p:nvCxnSpPr>
          <p:cNvPr id="14" name="מחבר חץ ישר 13">
            <a:extLst>
              <a:ext uri="{FF2B5EF4-FFF2-40B4-BE49-F238E27FC236}">
                <a16:creationId xmlns:a16="http://schemas.microsoft.com/office/drawing/2014/main" id="{BA8D6F38-59E4-5C0F-BC88-4ACD407C103E}"/>
              </a:ext>
            </a:extLst>
          </p:cNvPr>
          <p:cNvCxnSpPr>
            <a:cxnSpLocks/>
          </p:cNvCxnSpPr>
          <p:nvPr/>
        </p:nvCxnSpPr>
        <p:spPr>
          <a:xfrm>
            <a:off x="6620719" y="4375230"/>
            <a:ext cx="1180618" cy="95485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8" name="מציין מיקום תוכן 7">
            <a:extLst>
              <a:ext uri="{FF2B5EF4-FFF2-40B4-BE49-F238E27FC236}">
                <a16:creationId xmlns:a16="http://schemas.microsoft.com/office/drawing/2014/main" id="{AF5D74A9-2429-CF37-265F-6C0D2F39EFB3}"/>
              </a:ext>
            </a:extLst>
          </p:cNvPr>
          <p:cNvSpPr>
            <a:spLocks noGrp="1"/>
          </p:cNvSpPr>
          <p:nvPr>
            <p:ph idx="1"/>
          </p:nvPr>
        </p:nvSpPr>
        <p:spPr/>
        <p:txBody>
          <a:bodyPr/>
          <a:lstStyle/>
          <a:p>
            <a:endParaRPr lang="he-IL"/>
          </a:p>
        </p:txBody>
      </p:sp>
      <p:pic>
        <p:nvPicPr>
          <p:cNvPr id="9" name="תמונה 8">
            <a:extLst>
              <a:ext uri="{FF2B5EF4-FFF2-40B4-BE49-F238E27FC236}">
                <a16:creationId xmlns:a16="http://schemas.microsoft.com/office/drawing/2014/main" id="{1D10AE06-BF37-EDFF-2C83-C109699BFDAA}"/>
              </a:ext>
            </a:extLst>
          </p:cNvPr>
          <p:cNvPicPr>
            <a:picLocks noChangeAspect="1"/>
          </p:cNvPicPr>
          <p:nvPr/>
        </p:nvPicPr>
        <p:blipFill rotWithShape="1">
          <a:blip r:embed="rId5">
            <a:extLst>
              <a:ext uri="{28A0092B-C50C-407E-A947-70E740481C1C}">
                <a14:useLocalDpi xmlns:a14="http://schemas.microsoft.com/office/drawing/2010/main" val="0"/>
              </a:ext>
            </a:extLst>
          </a:blip>
          <a:srcRect l="789" t="10007" r="-789" b="-10007"/>
          <a:stretch/>
        </p:blipFill>
        <p:spPr>
          <a:xfrm>
            <a:off x="8454686" y="275247"/>
            <a:ext cx="3805414" cy="2321688"/>
          </a:xfrm>
          <a:prstGeom prst="rect">
            <a:avLst/>
          </a:prstGeom>
        </p:spPr>
      </p:pic>
      <p:sp>
        <p:nvSpPr>
          <p:cNvPr id="10" name="אליפסה 9">
            <a:extLst>
              <a:ext uri="{FF2B5EF4-FFF2-40B4-BE49-F238E27FC236}">
                <a16:creationId xmlns:a16="http://schemas.microsoft.com/office/drawing/2014/main" id="{6EB38105-A973-E51A-2562-4CE63394B7F0}"/>
              </a:ext>
            </a:extLst>
          </p:cNvPr>
          <p:cNvSpPr/>
          <p:nvPr/>
        </p:nvSpPr>
        <p:spPr>
          <a:xfrm>
            <a:off x="10504459" y="1396606"/>
            <a:ext cx="951741" cy="499772"/>
          </a:xfrm>
          <a:prstGeom prst="ellipse">
            <a:avLst/>
          </a:prstGeom>
          <a:noFill/>
          <a:ln w="762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9837732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A66F920-59A8-098B-371C-0D144EEDA8FE}"/>
              </a:ext>
            </a:extLst>
          </p:cNvPr>
          <p:cNvSpPr>
            <a:spLocks noGrp="1"/>
          </p:cNvSpPr>
          <p:nvPr>
            <p:ph type="title"/>
          </p:nvPr>
        </p:nvSpPr>
        <p:spPr/>
        <p:txBody>
          <a:bodyPr/>
          <a:lstStyle/>
          <a:p>
            <a:r>
              <a:rPr lang="en-US" dirty="0"/>
              <a:t>Second problem – LLM model answer wrongly or  briefly </a:t>
            </a:r>
            <a:endParaRPr lang="he-IL" dirty="0"/>
          </a:p>
        </p:txBody>
      </p:sp>
      <p:pic>
        <p:nvPicPr>
          <p:cNvPr id="7" name="תמונה 6" descr="תמונה שמכילה ספר, טקסט, אספקת משרד, בתוך מבנה&#10;&#10;התיאור נוצר באופן אוטומטי">
            <a:extLst>
              <a:ext uri="{FF2B5EF4-FFF2-40B4-BE49-F238E27FC236}">
                <a16:creationId xmlns:a16="http://schemas.microsoft.com/office/drawing/2014/main" id="{6BD6F2F7-DF5F-2EF8-BA5D-076ED49EC2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4801" y="4309178"/>
            <a:ext cx="2207520" cy="220752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9" name="תמונה 8" descr="תמונה שמכילה לבוש, אדם, איש, חליפה&#10;&#10;התיאור נוצר באופן אוטומטי">
            <a:extLst>
              <a:ext uri="{FF2B5EF4-FFF2-40B4-BE49-F238E27FC236}">
                <a16:creationId xmlns:a16="http://schemas.microsoft.com/office/drawing/2014/main" id="{F7C48E86-5F1B-F263-F15A-787B1A19A0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77678" y="4216020"/>
            <a:ext cx="2207520" cy="220752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0" name="תיבת טקסט 9">
            <a:extLst>
              <a:ext uri="{FF2B5EF4-FFF2-40B4-BE49-F238E27FC236}">
                <a16:creationId xmlns:a16="http://schemas.microsoft.com/office/drawing/2014/main" id="{D4987FB8-DE3B-D6A2-CA06-B304AB2DF4C4}"/>
              </a:ext>
            </a:extLst>
          </p:cNvPr>
          <p:cNvSpPr txBox="1"/>
          <p:nvPr/>
        </p:nvSpPr>
        <p:spPr>
          <a:xfrm>
            <a:off x="1800995" y="2160681"/>
            <a:ext cx="7263446" cy="769441"/>
          </a:xfrm>
          <a:prstGeom prst="rect">
            <a:avLst/>
          </a:prstGeom>
          <a:noFill/>
        </p:spPr>
        <p:txBody>
          <a:bodyPr wrap="square">
            <a:spAutoFit/>
          </a:bodyPr>
          <a:lstStyle/>
          <a:p>
            <a:r>
              <a:rPr lang="he-IL" sz="4400" b="1" dirty="0">
                <a:ln w="38100">
                  <a:solidFill>
                    <a:schemeClr val="accent1">
                      <a:lumMod val="75000"/>
                    </a:schemeClr>
                  </a:solidFill>
                </a:ln>
              </a:rPr>
              <a:t>Analysis of the problem</a:t>
            </a:r>
          </a:p>
        </p:txBody>
      </p:sp>
      <p:pic>
        <p:nvPicPr>
          <p:cNvPr id="12" name="תמונה 11" descr="תמונה שמכילה סרט מצויר, טקסט, אומנות קליפיפם, סרטים מצוירים&#10;&#10;התיאור נוצר באופן אוטומטי">
            <a:extLst>
              <a:ext uri="{FF2B5EF4-FFF2-40B4-BE49-F238E27FC236}">
                <a16:creationId xmlns:a16="http://schemas.microsoft.com/office/drawing/2014/main" id="{6F8427E8-806C-C1F4-94BD-17875A22C0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40555" y="4203291"/>
            <a:ext cx="2207521" cy="220752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3" name="מלבן 12">
            <a:extLst>
              <a:ext uri="{FF2B5EF4-FFF2-40B4-BE49-F238E27FC236}">
                <a16:creationId xmlns:a16="http://schemas.microsoft.com/office/drawing/2014/main" id="{A53FFF40-476F-9946-B2DE-8BECA434AF99}"/>
              </a:ext>
            </a:extLst>
          </p:cNvPr>
          <p:cNvSpPr/>
          <p:nvPr/>
        </p:nvSpPr>
        <p:spPr>
          <a:xfrm>
            <a:off x="454459" y="2986106"/>
            <a:ext cx="3096987" cy="1200329"/>
          </a:xfrm>
          <a:prstGeom prst="rect">
            <a:avLst/>
          </a:prstGeom>
          <a:noFill/>
        </p:spPr>
        <p:txBody>
          <a:bodyPr wrap="square" lIns="91440" tIns="45720" rIns="91440" bIns="45720">
            <a:spAutoFit/>
          </a:bodyPr>
          <a:lstStyle/>
          <a:p>
            <a:pPr algn="ctr"/>
            <a:r>
              <a:rPr lang="en-US" sz="2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LLM receive query and all the related documents</a:t>
            </a:r>
            <a:endParaRPr lang="he-IL" sz="2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4" name="מלבן 13">
            <a:extLst>
              <a:ext uri="{FF2B5EF4-FFF2-40B4-BE49-F238E27FC236}">
                <a16:creationId xmlns:a16="http://schemas.microsoft.com/office/drawing/2014/main" id="{5A7BD86B-2C70-927E-AC24-BE47A7391951}"/>
              </a:ext>
            </a:extLst>
          </p:cNvPr>
          <p:cNvSpPr/>
          <p:nvPr/>
        </p:nvSpPr>
        <p:spPr>
          <a:xfrm>
            <a:off x="8154498" y="3002962"/>
            <a:ext cx="2801356" cy="1200329"/>
          </a:xfrm>
          <a:prstGeom prst="rect">
            <a:avLst/>
          </a:prstGeom>
          <a:noFill/>
        </p:spPr>
        <p:txBody>
          <a:bodyPr wrap="square" lIns="91440" tIns="45720" rIns="91440" bIns="45720">
            <a:spAutoFit/>
          </a:bodyPr>
          <a:lstStyle/>
          <a:p>
            <a:pPr algn="ctr"/>
            <a:r>
              <a:rPr lang="en-US" sz="2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User receive a generated answer</a:t>
            </a:r>
            <a:endParaRPr lang="he-IL" sz="2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15" name="מלבן 14">
            <a:extLst>
              <a:ext uri="{FF2B5EF4-FFF2-40B4-BE49-F238E27FC236}">
                <a16:creationId xmlns:a16="http://schemas.microsoft.com/office/drawing/2014/main" id="{2957816D-F9F8-CC39-35C4-D66B81F9981A}"/>
              </a:ext>
            </a:extLst>
          </p:cNvPr>
          <p:cNvSpPr/>
          <p:nvPr/>
        </p:nvSpPr>
        <p:spPr>
          <a:xfrm>
            <a:off x="4680894" y="3271730"/>
            <a:ext cx="2321688" cy="830997"/>
          </a:xfrm>
          <a:prstGeom prst="rect">
            <a:avLst/>
          </a:prstGeom>
          <a:noFill/>
        </p:spPr>
        <p:txBody>
          <a:bodyPr wrap="square" lIns="91440" tIns="45720" rIns="91440" bIns="45720">
            <a:spAutoFit/>
          </a:bodyPr>
          <a:lstStyle/>
          <a:p>
            <a:pPr algn="ctr"/>
            <a:r>
              <a:rPr lang="en-US" sz="2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Find out the answer</a:t>
            </a:r>
            <a:endParaRPr lang="he-IL" sz="2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pic>
        <p:nvPicPr>
          <p:cNvPr id="3" name="תמונה 2">
            <a:extLst>
              <a:ext uri="{FF2B5EF4-FFF2-40B4-BE49-F238E27FC236}">
                <a16:creationId xmlns:a16="http://schemas.microsoft.com/office/drawing/2014/main" id="{60E42E8B-2C81-B9D8-54B2-FC2E53BC9253}"/>
              </a:ext>
            </a:extLst>
          </p:cNvPr>
          <p:cNvPicPr>
            <a:picLocks noChangeAspect="1"/>
          </p:cNvPicPr>
          <p:nvPr/>
        </p:nvPicPr>
        <p:blipFill rotWithShape="1">
          <a:blip r:embed="rId6">
            <a:extLst>
              <a:ext uri="{28A0092B-C50C-407E-A947-70E740481C1C}">
                <a14:useLocalDpi xmlns:a14="http://schemas.microsoft.com/office/drawing/2010/main" val="0"/>
              </a:ext>
            </a:extLst>
          </a:blip>
          <a:srcRect l="789" t="10007" r="-789" b="-10007"/>
          <a:stretch/>
        </p:blipFill>
        <p:spPr>
          <a:xfrm>
            <a:off x="8302356" y="681274"/>
            <a:ext cx="3805414" cy="2321688"/>
          </a:xfrm>
          <a:prstGeom prst="rect">
            <a:avLst/>
          </a:prstGeom>
        </p:spPr>
      </p:pic>
      <p:sp>
        <p:nvSpPr>
          <p:cNvPr id="6" name="אליפסה 5">
            <a:extLst>
              <a:ext uri="{FF2B5EF4-FFF2-40B4-BE49-F238E27FC236}">
                <a16:creationId xmlns:a16="http://schemas.microsoft.com/office/drawing/2014/main" id="{275D3BB9-DC02-A575-7CB6-901EF77D7621}"/>
              </a:ext>
            </a:extLst>
          </p:cNvPr>
          <p:cNvSpPr/>
          <p:nvPr/>
        </p:nvSpPr>
        <p:spPr>
          <a:xfrm>
            <a:off x="11381998" y="1539273"/>
            <a:ext cx="701842" cy="499772"/>
          </a:xfrm>
          <a:prstGeom prst="ellipse">
            <a:avLst/>
          </a:prstGeom>
          <a:noFill/>
          <a:ln w="762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365858134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ראוי לציטוט">
  <a:themeElements>
    <a:clrScheme name="ראוי לציטוט">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ראוי לציטוט">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ראוי לציטוט">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6624</TotalTime>
  <Words>777</Words>
  <Application>Microsoft Office PowerPoint</Application>
  <PresentationFormat>מסך רחב</PresentationFormat>
  <Paragraphs>89</Paragraphs>
  <Slides>11</Slides>
  <Notes>10</Notes>
  <HiddenSlides>0</HiddenSlides>
  <MMClips>0</MMClips>
  <ScaleCrop>false</ScaleCrop>
  <HeadingPairs>
    <vt:vector size="6" baseType="variant">
      <vt:variant>
        <vt:lpstr>גופנים בשימוש</vt:lpstr>
      </vt:variant>
      <vt:variant>
        <vt:i4>5</vt:i4>
      </vt:variant>
      <vt:variant>
        <vt:lpstr>ערכת נושא</vt:lpstr>
      </vt:variant>
      <vt:variant>
        <vt:i4>1</vt:i4>
      </vt:variant>
      <vt:variant>
        <vt:lpstr>כותרות שקופיות</vt:lpstr>
      </vt:variant>
      <vt:variant>
        <vt:i4>11</vt:i4>
      </vt:variant>
    </vt:vector>
  </HeadingPairs>
  <TitlesOfParts>
    <vt:vector size="17" baseType="lpstr">
      <vt:lpstr>Algerian</vt:lpstr>
      <vt:lpstr>Calibri</vt:lpstr>
      <vt:lpstr>Century Gothic</vt:lpstr>
      <vt:lpstr>NVIDIA-APAC</vt:lpstr>
      <vt:lpstr>Wingdings 2</vt:lpstr>
      <vt:lpstr>ראוי לציטוט</vt:lpstr>
      <vt:lpstr>מצגת של PowerPoint‏</vt:lpstr>
      <vt:lpstr>מצגת של PowerPoint‏</vt:lpstr>
      <vt:lpstr>unique challenges for the project</vt:lpstr>
      <vt:lpstr> RAG - Retrieval-Augmented Generation  vs  LLM -Large Language Model  </vt:lpstr>
      <vt:lpstr>RAG - Retrieval-Augmented Generation</vt:lpstr>
      <vt:lpstr>First problem – the answer does not appear in the 3 top results </vt:lpstr>
      <vt:lpstr>First solution – Meta Data</vt:lpstr>
      <vt:lpstr>Second solution –ReRank model</vt:lpstr>
      <vt:lpstr>Second problem – LLM model answer wrongly or  briefly </vt:lpstr>
      <vt:lpstr>First solution – Parent Documents Retriever</vt:lpstr>
      <vt:lpstr>Second solution – use Claude AI API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dc:creator>רותי</dc:creator>
  <cp:lastModifiedBy>Tirtza Shear Yeshuv</cp:lastModifiedBy>
  <cp:revision>9</cp:revision>
  <dcterms:created xsi:type="dcterms:W3CDTF">2024-06-26T05:57:49Z</dcterms:created>
  <dcterms:modified xsi:type="dcterms:W3CDTF">2024-09-14T18:59:48Z</dcterms:modified>
</cp:coreProperties>
</file>

<file path=docProps/thumbnail.jpeg>
</file>